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60" r:id="rId3"/>
    <p:sldId id="368" r:id="rId4"/>
    <p:sldId id="364" r:id="rId5"/>
    <p:sldId id="365" r:id="rId6"/>
    <p:sldId id="366" r:id="rId7"/>
    <p:sldId id="367" r:id="rId8"/>
    <p:sldId id="258" r:id="rId9"/>
    <p:sldId id="370" r:id="rId10"/>
    <p:sldId id="371" r:id="rId11"/>
    <p:sldId id="388" r:id="rId12"/>
    <p:sldId id="377" r:id="rId13"/>
    <p:sldId id="375" r:id="rId14"/>
    <p:sldId id="376" r:id="rId15"/>
    <p:sldId id="387" r:id="rId16"/>
    <p:sldId id="378" r:id="rId17"/>
    <p:sldId id="379" r:id="rId18"/>
    <p:sldId id="382" r:id="rId19"/>
    <p:sldId id="385" r:id="rId20"/>
    <p:sldId id="380" r:id="rId21"/>
    <p:sldId id="384" r:id="rId22"/>
    <p:sldId id="383" r:id="rId23"/>
    <p:sldId id="38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C151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68" autoAdjust="0"/>
    <p:restoredTop sz="82449" autoAdjust="0"/>
  </p:normalViewPr>
  <p:slideViewPr>
    <p:cSldViewPr snapToGrid="0">
      <p:cViewPr varScale="1">
        <p:scale>
          <a:sx n="104" d="100"/>
          <a:sy n="104" d="100"/>
        </p:scale>
        <p:origin x="1488"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BFDC8C-B6B3-4B5E-B927-7DED940B814C}" type="datetimeFigureOut">
              <a:rPr lang="en-US" smtClean="0"/>
              <a:t>1/5/24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4542CF-DBF6-49C4-AB3F-252AFB69EA6B}" type="slidenum">
              <a:rPr lang="en-US" smtClean="0"/>
              <a:t>‹#›</a:t>
            </a:fld>
            <a:endParaRPr lang="en-US"/>
          </a:p>
        </p:txBody>
      </p:sp>
    </p:spTree>
    <p:extLst>
      <p:ext uri="{BB962C8B-B14F-4D97-AF65-F5344CB8AC3E}">
        <p14:creationId xmlns:p14="http://schemas.microsoft.com/office/powerpoint/2010/main" val="3238709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Report: https://</a:t>
            </a:r>
            <a:r>
              <a:rPr lang="en-US" dirty="0" err="1"/>
              <a:t>apps.who.int</a:t>
            </a:r>
            <a:r>
              <a:rPr lang="en-US" dirty="0"/>
              <a:t>/iris/bitstream/handle/10665/260253/WHO-NMH-PND-16.5Rev.1-eng.pdf</a:t>
            </a:r>
          </a:p>
          <a:p>
            <a:r>
              <a:rPr lang="en-US" dirty="0"/>
              <a:t>Philadelphia Protest: https://</a:t>
            </a:r>
            <a:r>
              <a:rPr lang="en-US" dirty="0" err="1"/>
              <a:t>www.npr.org</a:t>
            </a:r>
            <a:r>
              <a:rPr lang="en-US" dirty="0"/>
              <a:t>/2011/07/30/138598864/in-tough-times-</a:t>
            </a:r>
            <a:r>
              <a:rPr lang="en-US" dirty="0" err="1"/>
              <a:t>philadelphia</a:t>
            </a:r>
            <a:r>
              <a:rPr lang="en-US" dirty="0"/>
              <a:t>-bucks-the-trend</a:t>
            </a:r>
          </a:p>
          <a:p>
            <a:r>
              <a:rPr lang="en-US" dirty="0"/>
              <a:t>Parks and Rec: https://</a:t>
            </a:r>
            <a:r>
              <a:rPr lang="en-US" dirty="0" err="1"/>
              <a:t>parksandrecreation.fandom.com</a:t>
            </a:r>
            <a:r>
              <a:rPr lang="en-US" dirty="0"/>
              <a:t>/wiki/</a:t>
            </a:r>
            <a:r>
              <a:rPr lang="en-US" dirty="0" err="1"/>
              <a:t>Soda_Tax</a:t>
            </a:r>
            <a:endParaRPr lang="en-US" dirty="0"/>
          </a:p>
          <a:p>
            <a:r>
              <a:rPr lang="en-US" dirty="0"/>
              <a:t>List of cities with tax: https://</a:t>
            </a:r>
            <a:r>
              <a:rPr lang="en-US" dirty="0" err="1"/>
              <a:t>www.urban.org</a:t>
            </a:r>
            <a:r>
              <a:rPr lang="en-US" dirty="0"/>
              <a:t>/policy-centers/cross-center-initiatives/state-and-local-finance-initiative/state-and-local-backgrounders/soda-taxes</a:t>
            </a:r>
          </a:p>
          <a:p>
            <a:endParaRPr lang="en-US" dirty="0"/>
          </a:p>
          <a:p>
            <a:r>
              <a:rPr lang="en-US" dirty="0"/>
              <a:t>Note that the parks and rec image is FICTIONAL. In that episode, Leslie </a:t>
            </a:r>
            <a:r>
              <a:rPr lang="en-US" dirty="0" err="1"/>
              <a:t>Knope</a:t>
            </a:r>
            <a:r>
              <a:rPr lang="en-US" dirty="0"/>
              <a:t> (a city councilwoman) tries to get a soda tax passed, but faces opposition from industry leaders and citizens.</a:t>
            </a:r>
          </a:p>
        </p:txBody>
      </p:sp>
      <p:sp>
        <p:nvSpPr>
          <p:cNvPr id="4" name="Slide Number Placeholder 3"/>
          <p:cNvSpPr>
            <a:spLocks noGrp="1"/>
          </p:cNvSpPr>
          <p:nvPr>
            <p:ph type="sldNum" sz="quarter" idx="5"/>
          </p:nvPr>
        </p:nvSpPr>
        <p:spPr/>
        <p:txBody>
          <a:bodyPr/>
          <a:lstStyle/>
          <a:p>
            <a:fld id="{034542CF-DBF6-49C4-AB3F-252AFB69EA6B}" type="slidenum">
              <a:rPr lang="en-US" smtClean="0"/>
              <a:t>4</a:t>
            </a:fld>
            <a:endParaRPr lang="en-US"/>
          </a:p>
        </p:txBody>
      </p:sp>
    </p:spTree>
    <p:extLst>
      <p:ext uri="{BB962C8B-B14F-4D97-AF65-F5344CB8AC3E}">
        <p14:creationId xmlns:p14="http://schemas.microsoft.com/office/powerpoint/2010/main" val="525436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4542CF-DBF6-49C4-AB3F-252AFB69EA6B}" type="slidenum">
              <a:rPr lang="en-US" smtClean="0"/>
              <a:t>14</a:t>
            </a:fld>
            <a:endParaRPr lang="en-US"/>
          </a:p>
        </p:txBody>
      </p:sp>
    </p:spTree>
    <p:extLst>
      <p:ext uri="{BB962C8B-B14F-4D97-AF65-F5344CB8AC3E}">
        <p14:creationId xmlns:p14="http://schemas.microsoft.com/office/powerpoint/2010/main" val="2605249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 for </a:t>
            </a:r>
            <a:r>
              <a:rPr lang="en-US" dirty="0" err="1"/>
              <a:t>clar</a:t>
            </a:r>
            <a:endParaRPr lang="en-US" dirty="0"/>
          </a:p>
        </p:txBody>
      </p:sp>
      <p:sp>
        <p:nvSpPr>
          <p:cNvPr id="4" name="Slide Number Placeholder 3"/>
          <p:cNvSpPr>
            <a:spLocks noGrp="1"/>
          </p:cNvSpPr>
          <p:nvPr>
            <p:ph type="sldNum" sz="quarter" idx="5"/>
          </p:nvPr>
        </p:nvSpPr>
        <p:spPr/>
        <p:txBody>
          <a:bodyPr/>
          <a:lstStyle/>
          <a:p>
            <a:fld id="{034542CF-DBF6-49C4-AB3F-252AFB69EA6B}" type="slidenum">
              <a:rPr lang="en-US" smtClean="0"/>
              <a:t>16</a:t>
            </a:fld>
            <a:endParaRPr lang="en-US"/>
          </a:p>
        </p:txBody>
      </p:sp>
    </p:spTree>
    <p:extLst>
      <p:ext uri="{BB962C8B-B14F-4D97-AF65-F5344CB8AC3E}">
        <p14:creationId xmlns:p14="http://schemas.microsoft.com/office/powerpoint/2010/main" val="15616756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Could not decide whether to put “experiment: </a:t>
            </a:r>
            <a:r>
              <a:rPr lang="en-US" sz="1800" b="0" i="0" u="none" strike="noStrike" dirty="0">
                <a:solidFill>
                  <a:srgbClr val="000000"/>
                </a:solidFill>
                <a:effectLst/>
                <a:latin typeface="Arial" panose="020B0604020202020204" pitchFamily="34" charset="0"/>
              </a:rPr>
              <a:t>ask people to think about the true fraction of days when they’ll use convertibles and ask them to make choices again.” here or later</a:t>
            </a:r>
            <a:endParaRPr lang="en-US" dirty="0"/>
          </a:p>
        </p:txBody>
      </p:sp>
      <p:sp>
        <p:nvSpPr>
          <p:cNvPr id="4" name="Slide Number Placeholder 3"/>
          <p:cNvSpPr>
            <a:spLocks noGrp="1"/>
          </p:cNvSpPr>
          <p:nvPr>
            <p:ph type="sldNum" sz="quarter" idx="5"/>
          </p:nvPr>
        </p:nvSpPr>
        <p:spPr/>
        <p:txBody>
          <a:bodyPr/>
          <a:lstStyle/>
          <a:p>
            <a:fld id="{034542CF-DBF6-49C4-AB3F-252AFB69EA6B}" type="slidenum">
              <a:rPr lang="en-US" smtClean="0"/>
              <a:t>17</a:t>
            </a:fld>
            <a:endParaRPr lang="en-US"/>
          </a:p>
        </p:txBody>
      </p:sp>
    </p:spTree>
    <p:extLst>
      <p:ext uri="{BB962C8B-B14F-4D97-AF65-F5344CB8AC3E}">
        <p14:creationId xmlns:p14="http://schemas.microsoft.com/office/powerpoint/2010/main" val="3610020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Could not decide whether to put “experiment: </a:t>
            </a:r>
            <a:r>
              <a:rPr lang="en-US" sz="1800" b="0" i="0" u="none" strike="noStrike" dirty="0">
                <a:solidFill>
                  <a:srgbClr val="000000"/>
                </a:solidFill>
                <a:effectLst/>
                <a:latin typeface="Arial" panose="020B0604020202020204" pitchFamily="34" charset="0"/>
              </a:rPr>
              <a:t>ask people to think about the true fraction of days when they’ll use convertibles and ask them to make choices again.” here or later</a:t>
            </a:r>
            <a:endParaRPr lang="en-US" dirty="0"/>
          </a:p>
        </p:txBody>
      </p:sp>
      <p:sp>
        <p:nvSpPr>
          <p:cNvPr id="4" name="Slide Number Placeholder 3"/>
          <p:cNvSpPr>
            <a:spLocks noGrp="1"/>
          </p:cNvSpPr>
          <p:nvPr>
            <p:ph type="sldNum" sz="quarter" idx="5"/>
          </p:nvPr>
        </p:nvSpPr>
        <p:spPr/>
        <p:txBody>
          <a:bodyPr/>
          <a:lstStyle/>
          <a:p>
            <a:fld id="{034542CF-DBF6-49C4-AB3F-252AFB69EA6B}" type="slidenum">
              <a:rPr lang="en-US" smtClean="0"/>
              <a:t>18</a:t>
            </a:fld>
            <a:endParaRPr lang="en-US"/>
          </a:p>
        </p:txBody>
      </p:sp>
    </p:spTree>
    <p:extLst>
      <p:ext uri="{BB962C8B-B14F-4D97-AF65-F5344CB8AC3E}">
        <p14:creationId xmlns:p14="http://schemas.microsoft.com/office/powerpoint/2010/main" val="2849988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4542CF-DBF6-49C4-AB3F-252AFB69EA6B}" type="slidenum">
              <a:rPr lang="en-US" smtClean="0"/>
              <a:t>19</a:t>
            </a:fld>
            <a:endParaRPr lang="en-US"/>
          </a:p>
        </p:txBody>
      </p:sp>
    </p:spTree>
    <p:extLst>
      <p:ext uri="{BB962C8B-B14F-4D97-AF65-F5344CB8AC3E}">
        <p14:creationId xmlns:p14="http://schemas.microsoft.com/office/powerpoint/2010/main" val="40851303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Animate interpretations</a:t>
            </a:r>
          </a:p>
        </p:txBody>
      </p:sp>
      <p:sp>
        <p:nvSpPr>
          <p:cNvPr id="4" name="Slide Number Placeholder 3"/>
          <p:cNvSpPr>
            <a:spLocks noGrp="1"/>
          </p:cNvSpPr>
          <p:nvPr>
            <p:ph type="sldNum" sz="quarter" idx="5"/>
          </p:nvPr>
        </p:nvSpPr>
        <p:spPr/>
        <p:txBody>
          <a:bodyPr/>
          <a:lstStyle/>
          <a:p>
            <a:fld id="{034542CF-DBF6-49C4-AB3F-252AFB69EA6B}" type="slidenum">
              <a:rPr lang="en-US" smtClean="0"/>
              <a:t>20</a:t>
            </a:fld>
            <a:endParaRPr lang="en-US"/>
          </a:p>
        </p:txBody>
      </p:sp>
    </p:spTree>
    <p:extLst>
      <p:ext uri="{BB962C8B-B14F-4D97-AF65-F5344CB8AC3E}">
        <p14:creationId xmlns:p14="http://schemas.microsoft.com/office/powerpoint/2010/main" val="11238939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of many Hunt </a:t>
            </a:r>
            <a:r>
              <a:rPr lang="en-US" dirty="0" err="1"/>
              <a:t>Allcott</a:t>
            </a:r>
            <a:r>
              <a:rPr lang="en-US" dirty="0"/>
              <a:t> papers…</a:t>
            </a:r>
          </a:p>
          <a:p>
            <a:endParaRPr lang="en-US" dirty="0"/>
          </a:p>
          <a:p>
            <a:r>
              <a:rPr lang="en-US" dirty="0"/>
              <a:t>It could be better to use the lightbulb here. I personally do NOT find this identification super credible.</a:t>
            </a:r>
          </a:p>
        </p:txBody>
      </p:sp>
      <p:sp>
        <p:nvSpPr>
          <p:cNvPr id="4" name="Slide Number Placeholder 3"/>
          <p:cNvSpPr>
            <a:spLocks noGrp="1"/>
          </p:cNvSpPr>
          <p:nvPr>
            <p:ph type="sldNum" sz="quarter" idx="5"/>
          </p:nvPr>
        </p:nvSpPr>
        <p:spPr/>
        <p:txBody>
          <a:bodyPr/>
          <a:lstStyle/>
          <a:p>
            <a:fld id="{034542CF-DBF6-49C4-AB3F-252AFB69EA6B}" type="slidenum">
              <a:rPr lang="en-US" smtClean="0"/>
              <a:t>21</a:t>
            </a:fld>
            <a:endParaRPr lang="en-US"/>
          </a:p>
        </p:txBody>
      </p:sp>
    </p:spTree>
    <p:extLst>
      <p:ext uri="{BB962C8B-B14F-4D97-AF65-F5344CB8AC3E}">
        <p14:creationId xmlns:p14="http://schemas.microsoft.com/office/powerpoint/2010/main" val="8706379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didn’t cover all the ways to provide evidence of mistakes. Dominated choices is another.</a:t>
            </a:r>
          </a:p>
        </p:txBody>
      </p:sp>
      <p:sp>
        <p:nvSpPr>
          <p:cNvPr id="4" name="Slide Number Placeholder 3"/>
          <p:cNvSpPr>
            <a:spLocks noGrp="1"/>
          </p:cNvSpPr>
          <p:nvPr>
            <p:ph type="sldNum" sz="quarter" idx="5"/>
          </p:nvPr>
        </p:nvSpPr>
        <p:spPr/>
        <p:txBody>
          <a:bodyPr/>
          <a:lstStyle/>
          <a:p>
            <a:fld id="{034542CF-DBF6-49C4-AB3F-252AFB69EA6B}" type="slidenum">
              <a:rPr lang="en-US" smtClean="0"/>
              <a:t>23</a:t>
            </a:fld>
            <a:endParaRPr lang="en-US"/>
          </a:p>
        </p:txBody>
      </p:sp>
    </p:spTree>
    <p:extLst>
      <p:ext uri="{BB962C8B-B14F-4D97-AF65-F5344CB8AC3E}">
        <p14:creationId xmlns:p14="http://schemas.microsoft.com/office/powerpoint/2010/main" val="1612234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Malboro</a:t>
            </a:r>
            <a:r>
              <a:rPr lang="en-US" dirty="0"/>
              <a:t>: https://</a:t>
            </a:r>
            <a:r>
              <a:rPr lang="en-US" dirty="0" err="1"/>
              <a:t>www.smithsonianmag.com</a:t>
            </a:r>
            <a:r>
              <a:rPr lang="en-US" dirty="0"/>
              <a:t>/smart-news/cigarette-warning-labels-more-graphic-180961721/</a:t>
            </a:r>
          </a:p>
          <a:p>
            <a:r>
              <a:rPr lang="en-US" dirty="0"/>
              <a:t>Liquor Store: https://</a:t>
            </a:r>
            <a:r>
              <a:rPr lang="en-US" dirty="0" err="1"/>
              <a:t>en.wikipedia.org</a:t>
            </a:r>
            <a:r>
              <a:rPr lang="en-US" dirty="0"/>
              <a:t>/wiki/</a:t>
            </a:r>
            <a:r>
              <a:rPr lang="en-US" dirty="0" err="1"/>
              <a:t>Alcoholic_beverage</a:t>
            </a:r>
            <a:endParaRPr lang="en-US" dirty="0"/>
          </a:p>
          <a:p>
            <a:r>
              <a:rPr lang="en-US" dirty="0"/>
              <a:t>Marijuana: https://</a:t>
            </a:r>
            <a:r>
              <a:rPr lang="en-US" dirty="0" err="1"/>
              <a:t>www.statista.com</a:t>
            </a:r>
            <a:r>
              <a:rPr lang="en-US" dirty="0"/>
              <a:t>/chart/6681/the-states-where-its-legal-to-smoke-marijuana/</a:t>
            </a:r>
          </a:p>
          <a:p>
            <a:r>
              <a:rPr lang="en-US" dirty="0"/>
              <a:t>18.1 billion from tax policy center, tables here https://</a:t>
            </a:r>
            <a:r>
              <a:rPr lang="en-US" dirty="0" err="1"/>
              <a:t>www.taxpolicycenter.org</a:t>
            </a:r>
            <a:r>
              <a:rPr lang="en-US" dirty="0"/>
              <a:t>/statistics/types-federal-excise-taxes and here https://</a:t>
            </a:r>
            <a:r>
              <a:rPr lang="en-US" dirty="0" err="1"/>
              <a:t>www.taxpolicycenter.org</a:t>
            </a:r>
            <a:r>
              <a:rPr lang="en-US" dirty="0"/>
              <a:t>/statistics/state-and-local-alcohol-tax-revenue</a:t>
            </a:r>
          </a:p>
          <a:p>
            <a:endParaRPr lang="en-US" dirty="0"/>
          </a:p>
          <a:p>
            <a:endParaRPr lang="en-US" dirty="0"/>
          </a:p>
        </p:txBody>
      </p:sp>
      <p:sp>
        <p:nvSpPr>
          <p:cNvPr id="4" name="Slide Number Placeholder 3"/>
          <p:cNvSpPr>
            <a:spLocks noGrp="1"/>
          </p:cNvSpPr>
          <p:nvPr>
            <p:ph type="sldNum" sz="quarter" idx="5"/>
          </p:nvPr>
        </p:nvSpPr>
        <p:spPr/>
        <p:txBody>
          <a:bodyPr/>
          <a:lstStyle/>
          <a:p>
            <a:fld id="{034542CF-DBF6-49C4-AB3F-252AFB69EA6B}" type="slidenum">
              <a:rPr lang="en-US" smtClean="0"/>
              <a:t>5</a:t>
            </a:fld>
            <a:endParaRPr lang="en-US"/>
          </a:p>
        </p:txBody>
      </p:sp>
    </p:spTree>
    <p:extLst>
      <p:ext uri="{BB962C8B-B14F-4D97-AF65-F5344CB8AC3E}">
        <p14:creationId xmlns:p14="http://schemas.microsoft.com/office/powerpoint/2010/main" val="1387415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www.consumerfinance.gov</a:t>
            </a:r>
            <a:r>
              <a:rPr lang="en-US" dirty="0"/>
              <a:t>/about-us/newsroom/cfpb-issues-guidance-to-help-banks-avoid-charging-illegal-junk-fees-on-deposit-accounts/</a:t>
            </a:r>
          </a:p>
          <a:p>
            <a:r>
              <a:rPr lang="en-US" dirty="0"/>
              <a:t>https://</a:t>
            </a:r>
            <a:r>
              <a:rPr lang="en-US" dirty="0" err="1"/>
              <a:t>www.vox.com</a:t>
            </a:r>
            <a:r>
              <a:rPr lang="en-US" dirty="0"/>
              <a:t>/policy-and-politics/2023/2/7/23584680/biden-state-of-union-2023</a:t>
            </a:r>
          </a:p>
          <a:p>
            <a:r>
              <a:rPr lang="en-US" dirty="0"/>
              <a:t>https://</a:t>
            </a:r>
            <a:r>
              <a:rPr lang="en-US" dirty="0" err="1"/>
              <a:t>www.whitehouse.gov</a:t>
            </a:r>
            <a:r>
              <a:rPr lang="en-US" dirty="0"/>
              <a:t>/state-of-the-union-2023/</a:t>
            </a:r>
          </a:p>
          <a:p>
            <a:endParaRPr lang="en-US" dirty="0"/>
          </a:p>
        </p:txBody>
      </p:sp>
      <p:sp>
        <p:nvSpPr>
          <p:cNvPr id="4" name="Slide Number Placeholder 3"/>
          <p:cNvSpPr>
            <a:spLocks noGrp="1"/>
          </p:cNvSpPr>
          <p:nvPr>
            <p:ph type="sldNum" sz="quarter" idx="5"/>
          </p:nvPr>
        </p:nvSpPr>
        <p:spPr/>
        <p:txBody>
          <a:bodyPr/>
          <a:lstStyle/>
          <a:p>
            <a:fld id="{034542CF-DBF6-49C4-AB3F-252AFB69EA6B}" type="slidenum">
              <a:rPr lang="en-US" smtClean="0"/>
              <a:t>6</a:t>
            </a:fld>
            <a:endParaRPr lang="en-US"/>
          </a:p>
        </p:txBody>
      </p:sp>
    </p:spTree>
    <p:extLst>
      <p:ext uri="{BB962C8B-B14F-4D97-AF65-F5344CB8AC3E}">
        <p14:creationId xmlns:p14="http://schemas.microsoft.com/office/powerpoint/2010/main" val="1378928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4542CF-DBF6-49C4-AB3F-252AFB69EA6B}" type="slidenum">
              <a:rPr lang="en-US" smtClean="0"/>
              <a:t>7</a:t>
            </a:fld>
            <a:endParaRPr lang="en-US"/>
          </a:p>
        </p:txBody>
      </p:sp>
    </p:spTree>
    <p:extLst>
      <p:ext uri="{BB962C8B-B14F-4D97-AF65-F5344CB8AC3E}">
        <p14:creationId xmlns:p14="http://schemas.microsoft.com/office/powerpoint/2010/main" val="3817110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Keynes was John Maynard’s grandfather!</a:t>
            </a:r>
          </a:p>
          <a:p>
            <a:endParaRPr lang="en-US" dirty="0"/>
          </a:p>
          <a:p>
            <a:r>
              <a:rPr lang="en-US" dirty="0"/>
              <a:t>Note with the examples that the first statement doesn’t necessarily imply the second. You can disagree with me about what we should do but still find my positive findings valuable.</a:t>
            </a:r>
          </a:p>
        </p:txBody>
      </p:sp>
      <p:sp>
        <p:nvSpPr>
          <p:cNvPr id="4" name="Slide Number Placeholder 3"/>
          <p:cNvSpPr>
            <a:spLocks noGrp="1"/>
          </p:cNvSpPr>
          <p:nvPr>
            <p:ph type="sldNum" sz="quarter" idx="5"/>
          </p:nvPr>
        </p:nvSpPr>
        <p:spPr/>
        <p:txBody>
          <a:bodyPr/>
          <a:lstStyle/>
          <a:p>
            <a:fld id="{034542CF-DBF6-49C4-AB3F-252AFB69EA6B}" type="slidenum">
              <a:rPr lang="en-US" smtClean="0"/>
              <a:t>9</a:t>
            </a:fld>
            <a:endParaRPr lang="en-US"/>
          </a:p>
        </p:txBody>
      </p:sp>
    </p:spTree>
    <p:extLst>
      <p:ext uri="{BB962C8B-B14F-4D97-AF65-F5344CB8AC3E}">
        <p14:creationId xmlns:p14="http://schemas.microsoft.com/office/powerpoint/2010/main" val="125487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Alternatives to (1): Welfare hedonism (</a:t>
            </a:r>
            <a:r>
              <a:rPr lang="en-US" dirty="0" err="1"/>
              <a:t>e.g</a:t>
            </a:r>
            <a:r>
              <a:rPr lang="en-US" dirty="0"/>
              <a:t>, pleasure and pain as in Bentham) or objective list accounts (</a:t>
            </a:r>
            <a:r>
              <a:rPr lang="en-US" dirty="0" err="1"/>
              <a:t>e.g</a:t>
            </a:r>
            <a:r>
              <a:rPr lang="en-US" dirty="0"/>
              <a:t>, Aristotle on virtue or many religious worldviews)</a:t>
            </a:r>
          </a:p>
          <a:p>
            <a:endParaRPr lang="en-US" dirty="0"/>
          </a:p>
          <a:p>
            <a:r>
              <a:rPr lang="en-US" dirty="0"/>
              <a:t>Can animate bullet points as they arise.</a:t>
            </a:r>
          </a:p>
          <a:p>
            <a:endParaRPr lang="en-US" dirty="0"/>
          </a:p>
          <a:p>
            <a:r>
              <a:rPr lang="en-US" dirty="0"/>
              <a:t>“</a:t>
            </a:r>
            <a:r>
              <a:rPr lang="en-US" dirty="0" err="1"/>
              <a:t>Nonpaternalistic</a:t>
            </a:r>
            <a:r>
              <a:rPr lang="en-US" dirty="0"/>
              <a:t>” &lt;-&gt; “</a:t>
            </a:r>
            <a:r>
              <a:rPr lang="en-US" b="0" i="0" u="none" strike="noStrike" dirty="0">
                <a:solidFill>
                  <a:srgbClr val="000000"/>
                </a:solidFill>
                <a:effectLst/>
                <a:latin typeface="Calibri" panose="020F0502020204030204" pitchFamily="34" charset="0"/>
              </a:rPr>
              <a:t>Deference to individual judgment means that welfare economics can accommodate a great degree of pluralism. It could be that one person’s dream is to be a high-powered lawyer, while another wants a life with plenty of leisure time spent with family and friends, and a third wants to live an ascetic life while seeking spiritual enlightenment. The key thing is that economists do not impose any of these particular notions of “the good life” on anyone. Instead, we say that people should be allowed to decide for themselves. That’s what it means to be </a:t>
            </a:r>
            <a:r>
              <a:rPr lang="en-US" b="0" i="0" u="none" strike="noStrike" dirty="0" err="1">
                <a:solidFill>
                  <a:srgbClr val="000000"/>
                </a:solidFill>
                <a:effectLst/>
                <a:latin typeface="Calibri" panose="020F0502020204030204" pitchFamily="34" charset="0"/>
              </a:rPr>
              <a:t>nonpaternalistic</a:t>
            </a:r>
            <a:r>
              <a:rPr lang="en-US" b="0" i="0" u="none" strike="noStrike" dirty="0">
                <a:solidFill>
                  <a:srgbClr val="000000"/>
                </a:solidFill>
                <a:effectLst/>
                <a:latin typeface="Calibri" panose="020F0502020204030204" pitchFamily="34" charset="0"/>
              </a:rPr>
              <a:t>.”</a:t>
            </a:r>
            <a:endParaRPr lang="en-US" dirty="0"/>
          </a:p>
          <a:p>
            <a:endParaRPr lang="en-US" dirty="0"/>
          </a:p>
          <a:p>
            <a:r>
              <a:rPr lang="en-US" dirty="0"/>
              <a:t>Pause here for questions or comments</a:t>
            </a:r>
          </a:p>
          <a:p>
            <a:endParaRPr lang="en-US" dirty="0"/>
          </a:p>
        </p:txBody>
      </p:sp>
      <p:sp>
        <p:nvSpPr>
          <p:cNvPr id="4" name="Slide Number Placeholder 3"/>
          <p:cNvSpPr>
            <a:spLocks noGrp="1"/>
          </p:cNvSpPr>
          <p:nvPr>
            <p:ph type="sldNum" sz="quarter" idx="5"/>
          </p:nvPr>
        </p:nvSpPr>
        <p:spPr/>
        <p:txBody>
          <a:bodyPr/>
          <a:lstStyle/>
          <a:p>
            <a:fld id="{034542CF-DBF6-49C4-AB3F-252AFB69EA6B}" type="slidenum">
              <a:rPr lang="en-US" smtClean="0"/>
              <a:t>10</a:t>
            </a:fld>
            <a:endParaRPr lang="en-US"/>
          </a:p>
        </p:txBody>
      </p:sp>
    </p:spTree>
    <p:extLst>
      <p:ext uri="{BB962C8B-B14F-4D97-AF65-F5344CB8AC3E}">
        <p14:creationId xmlns:p14="http://schemas.microsoft.com/office/powerpoint/2010/main" val="1814245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Curry pic: https://</a:t>
            </a:r>
            <a:r>
              <a:rPr lang="en-US" dirty="0" err="1"/>
              <a:t>www.nytimes.com</a:t>
            </a:r>
            <a:r>
              <a:rPr lang="en-US" dirty="0"/>
              <a:t>/2015/06/16/magazine/</a:t>
            </a:r>
            <a:r>
              <a:rPr lang="en-US" dirty="0" err="1"/>
              <a:t>stephen</a:t>
            </a:r>
            <a:r>
              <a:rPr lang="en-US" dirty="0"/>
              <a:t>-</a:t>
            </a:r>
            <a:r>
              <a:rPr lang="en-US" dirty="0" err="1"/>
              <a:t>currys</a:t>
            </a:r>
            <a:r>
              <a:rPr lang="en-US" dirty="0"/>
              <a:t>-mouth-guard-an-</a:t>
            </a:r>
            <a:r>
              <a:rPr lang="en-US" dirty="0" err="1"/>
              <a:t>investigation.html</a:t>
            </a:r>
            <a:endParaRPr lang="en-US" dirty="0"/>
          </a:p>
          <a:p>
            <a:endParaRPr lang="en-US" dirty="0"/>
          </a:p>
        </p:txBody>
      </p:sp>
      <p:sp>
        <p:nvSpPr>
          <p:cNvPr id="4" name="Slide Number Placeholder 3"/>
          <p:cNvSpPr>
            <a:spLocks noGrp="1"/>
          </p:cNvSpPr>
          <p:nvPr>
            <p:ph type="sldNum" sz="quarter" idx="5"/>
          </p:nvPr>
        </p:nvSpPr>
        <p:spPr/>
        <p:txBody>
          <a:bodyPr/>
          <a:lstStyle/>
          <a:p>
            <a:fld id="{034542CF-DBF6-49C4-AB3F-252AFB69EA6B}" type="slidenum">
              <a:rPr lang="en-US" smtClean="0"/>
              <a:t>11</a:t>
            </a:fld>
            <a:endParaRPr lang="en-US"/>
          </a:p>
        </p:txBody>
      </p:sp>
    </p:spTree>
    <p:extLst>
      <p:ext uri="{BB962C8B-B14F-4D97-AF65-F5344CB8AC3E}">
        <p14:creationId xmlns:p14="http://schemas.microsoft.com/office/powerpoint/2010/main" val="1339391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Standard welfare econ would never reverse an individual’s choice in the absence of externalities!</a:t>
            </a:r>
          </a:p>
        </p:txBody>
      </p:sp>
      <p:sp>
        <p:nvSpPr>
          <p:cNvPr id="4" name="Slide Number Placeholder 3"/>
          <p:cNvSpPr>
            <a:spLocks noGrp="1"/>
          </p:cNvSpPr>
          <p:nvPr>
            <p:ph type="sldNum" sz="quarter" idx="5"/>
          </p:nvPr>
        </p:nvSpPr>
        <p:spPr/>
        <p:txBody>
          <a:bodyPr/>
          <a:lstStyle/>
          <a:p>
            <a:fld id="{034542CF-DBF6-49C4-AB3F-252AFB69EA6B}" type="slidenum">
              <a:rPr lang="en-US" smtClean="0"/>
              <a:t>12</a:t>
            </a:fld>
            <a:endParaRPr lang="en-US"/>
          </a:p>
        </p:txBody>
      </p:sp>
    </p:spTree>
    <p:extLst>
      <p:ext uri="{BB962C8B-B14F-4D97-AF65-F5344CB8AC3E}">
        <p14:creationId xmlns:p14="http://schemas.microsoft.com/office/powerpoint/2010/main" val="2032885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animate bullets. Possible pause to ask them how premises can accommodate mistakes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rPr>
              <a:t>Possible to relax (2) but would require more math…</a:t>
            </a:r>
          </a:p>
          <a:p>
            <a:endParaRPr lang="en-US" dirty="0"/>
          </a:p>
          <a:p>
            <a:endParaRPr lang="en-US" dirty="0"/>
          </a:p>
        </p:txBody>
      </p:sp>
      <p:sp>
        <p:nvSpPr>
          <p:cNvPr id="4" name="Slide Number Placeholder 3"/>
          <p:cNvSpPr>
            <a:spLocks noGrp="1"/>
          </p:cNvSpPr>
          <p:nvPr>
            <p:ph type="sldNum" sz="quarter" idx="5"/>
          </p:nvPr>
        </p:nvSpPr>
        <p:spPr/>
        <p:txBody>
          <a:bodyPr/>
          <a:lstStyle/>
          <a:p>
            <a:fld id="{034542CF-DBF6-49C4-AB3F-252AFB69EA6B}" type="slidenum">
              <a:rPr lang="en-US" smtClean="0"/>
              <a:t>13</a:t>
            </a:fld>
            <a:endParaRPr lang="en-US"/>
          </a:p>
        </p:txBody>
      </p:sp>
    </p:spTree>
    <p:extLst>
      <p:ext uri="{BB962C8B-B14F-4D97-AF65-F5344CB8AC3E}">
        <p14:creationId xmlns:p14="http://schemas.microsoft.com/office/powerpoint/2010/main" val="19014673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9A65D-7FC2-DAFE-AD88-4F91D0254EDA}"/>
              </a:ext>
            </a:extLst>
          </p:cNvPr>
          <p:cNvSpPr>
            <a:spLocks noGrp="1"/>
          </p:cNvSpPr>
          <p:nvPr>
            <p:ph type="ctrTitle" hasCustomPrompt="1"/>
          </p:nvPr>
        </p:nvSpPr>
        <p:spPr>
          <a:xfrm>
            <a:off x="637308" y="1122363"/>
            <a:ext cx="10985730" cy="2387600"/>
          </a:xfrm>
        </p:spPr>
        <p:txBody>
          <a:bodyPr anchor="b">
            <a:normAutofit/>
          </a:bodyPr>
          <a:lstStyle>
            <a:lvl1pPr algn="ctr">
              <a:defRPr sz="4800" b="1">
                <a:solidFill>
                  <a:schemeClr val="tx1"/>
                </a:solidFill>
              </a:defRPr>
            </a:lvl1pPr>
          </a:lstStyle>
          <a:p>
            <a:r>
              <a:rPr lang="en-US" dirty="0"/>
              <a:t>Click to edit title</a:t>
            </a:r>
          </a:p>
        </p:txBody>
      </p:sp>
      <p:sp>
        <p:nvSpPr>
          <p:cNvPr id="3" name="Subtitle 2">
            <a:extLst>
              <a:ext uri="{FF2B5EF4-FFF2-40B4-BE49-F238E27FC236}">
                <a16:creationId xmlns:a16="http://schemas.microsoft.com/office/drawing/2014/main" id="{DD9BAD56-2724-9B31-3A13-E0CCE7060782}"/>
              </a:ext>
            </a:extLst>
          </p:cNvPr>
          <p:cNvSpPr>
            <a:spLocks noGrp="1"/>
          </p:cNvSpPr>
          <p:nvPr>
            <p:ph type="subTitle" idx="1" hasCustomPrompt="1"/>
          </p:nvPr>
        </p:nvSpPr>
        <p:spPr>
          <a:xfrm>
            <a:off x="637307" y="3602038"/>
            <a:ext cx="10985731" cy="583882"/>
          </a:xfrm>
        </p:spPr>
        <p:txBody>
          <a:bodyPr/>
          <a:lstStyle>
            <a:lvl1pPr marL="0" indent="0" algn="ctr">
              <a:buNone/>
              <a:defRPr sz="2400" cap="small" baseline="0">
                <a:solidFill>
                  <a:srgbClr val="8C151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11" name="Google Shape;69;p13">
            <a:extLst>
              <a:ext uri="{FF2B5EF4-FFF2-40B4-BE49-F238E27FC236}">
                <a16:creationId xmlns:a16="http://schemas.microsoft.com/office/drawing/2014/main" id="{CCF3AD6E-515E-844C-2E24-0A30C6271BDE}"/>
              </a:ext>
            </a:extLst>
          </p:cNvPr>
          <p:cNvSpPr txBox="1">
            <a:spLocks noGrp="1"/>
          </p:cNvSpPr>
          <p:nvPr>
            <p:ph type="body" idx="10"/>
          </p:nvPr>
        </p:nvSpPr>
        <p:spPr>
          <a:xfrm>
            <a:off x="5029200" y="4828473"/>
            <a:ext cx="2133600" cy="583882"/>
          </a:xfrm>
          <a:prstGeom prst="rect">
            <a:avLst/>
          </a:prstGeom>
          <a:noFill/>
          <a:ln>
            <a:noFill/>
          </a:ln>
        </p:spPr>
        <p:txBody>
          <a:bodyPr spcFirstLastPara="1" wrap="square" lIns="0" tIns="45700" rIns="0" bIns="45700" anchor="ctr" anchorCtr="1">
            <a:noAutofit/>
          </a:bodyPr>
          <a:lstStyle>
            <a:lvl1pPr marL="0" indent="0">
              <a:buNone/>
              <a:defRPr sz="2400">
                <a:solidFill>
                  <a:schemeClr val="tx1"/>
                </a:solidFill>
              </a:defRPr>
            </a:lvl1pPr>
          </a:lstStyle>
          <a:p>
            <a:pPr marL="228600" lvl="0" indent="-228600" algn="ctr" rtl="0">
              <a:lnSpc>
                <a:spcPct val="100000"/>
              </a:lnSpc>
              <a:spcBef>
                <a:spcPts val="0"/>
              </a:spcBef>
              <a:spcAft>
                <a:spcPts val="0"/>
              </a:spcAft>
              <a:buSzPts val="1800"/>
            </a:pPr>
            <a:r>
              <a:rPr lang="en-US" dirty="0"/>
              <a:t>Click to edit</a:t>
            </a:r>
          </a:p>
        </p:txBody>
      </p:sp>
      <p:pic>
        <p:nvPicPr>
          <p:cNvPr id="13" name="Picture 12" descr="Logo&#10;&#10;Description automatically generated">
            <a:extLst>
              <a:ext uri="{FF2B5EF4-FFF2-40B4-BE49-F238E27FC236}">
                <a16:creationId xmlns:a16="http://schemas.microsoft.com/office/drawing/2014/main" id="{55B957ED-3DD3-2124-AA67-D95F4CE423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65771" y="6274118"/>
            <a:ext cx="3004457" cy="642780"/>
          </a:xfrm>
          <a:prstGeom prst="rect">
            <a:avLst/>
          </a:prstGeom>
        </p:spPr>
      </p:pic>
    </p:spTree>
    <p:extLst>
      <p:ext uri="{BB962C8B-B14F-4D97-AF65-F5344CB8AC3E}">
        <p14:creationId xmlns:p14="http://schemas.microsoft.com/office/powerpoint/2010/main" val="1335721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Google Shape;89;p16">
            <a:extLst>
              <a:ext uri="{FF2B5EF4-FFF2-40B4-BE49-F238E27FC236}">
                <a16:creationId xmlns:a16="http://schemas.microsoft.com/office/drawing/2014/main" id="{A0203A4B-1EC0-3044-EB1A-D462CAEC1594}"/>
              </a:ext>
            </a:extLst>
          </p:cNvPr>
          <p:cNvSpPr txBox="1">
            <a:spLocks noGrp="1"/>
          </p:cNvSpPr>
          <p:nvPr>
            <p:ph type="title" hasCustomPrompt="1"/>
          </p:nvPr>
        </p:nvSpPr>
        <p:spPr>
          <a:xfrm>
            <a:off x="885371" y="3222171"/>
            <a:ext cx="5500914" cy="1251629"/>
          </a:xfrm>
          <a:prstGeom prst="rect">
            <a:avLst/>
          </a:prstGeom>
          <a:noFill/>
          <a:ln>
            <a:noFill/>
          </a:ln>
        </p:spPr>
        <p:txBody>
          <a:bodyPr spcFirstLastPara="1" wrap="square" lIns="0" tIns="45700" rIns="91425" bIns="45700" anchor="b" anchorCtr="0">
            <a:noAutofit/>
          </a:bodyPr>
          <a:lstStyle>
            <a:lvl1pPr algn="l">
              <a:defRPr sz="4000" b="1" cap="none" baseline="0">
                <a:solidFill>
                  <a:schemeClr val="tx1"/>
                </a:solidFill>
              </a:defRPr>
            </a:lvl1pPr>
          </a:lstStyle>
          <a:p>
            <a:pPr marL="0" lvl="0" indent="0" algn="r" rtl="0">
              <a:lnSpc>
                <a:spcPct val="85000"/>
              </a:lnSpc>
              <a:spcBef>
                <a:spcPts val="0"/>
              </a:spcBef>
              <a:spcAft>
                <a:spcPts val="0"/>
              </a:spcAft>
              <a:buClr>
                <a:schemeClr val="dk1"/>
              </a:buClr>
              <a:buSzPts val="2000"/>
              <a:buFont typeface="Arial"/>
              <a:buNone/>
            </a:pPr>
            <a:r>
              <a:rPr lang="en-US" dirty="0"/>
              <a:t>Click to edit section title</a:t>
            </a:r>
            <a:endParaRPr dirty="0"/>
          </a:p>
        </p:txBody>
      </p:sp>
    </p:spTree>
    <p:extLst>
      <p:ext uri="{BB962C8B-B14F-4D97-AF65-F5344CB8AC3E}">
        <p14:creationId xmlns:p14="http://schemas.microsoft.com/office/powerpoint/2010/main" val="17964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7A206-F1C4-DDB7-F21E-2668054D0C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A7E82E-C72B-68C9-9076-BF256736E1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784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AD95F-EB4E-3E45-A2EF-3616E5FCAA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EAAFF9-373D-FFE0-CC12-52FC58139025}"/>
              </a:ext>
            </a:extLst>
          </p:cNvPr>
          <p:cNvSpPr>
            <a:spLocks noGrp="1"/>
          </p:cNvSpPr>
          <p:nvPr>
            <p:ph sz="half" idx="1"/>
          </p:nvPr>
        </p:nvSpPr>
        <p:spPr>
          <a:xfrm>
            <a:off x="637308" y="1239520"/>
            <a:ext cx="5181600" cy="540142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E21F332-03AE-F1DE-F1C4-22851253D9E2}"/>
              </a:ext>
            </a:extLst>
          </p:cNvPr>
          <p:cNvSpPr>
            <a:spLocks noGrp="1"/>
          </p:cNvSpPr>
          <p:nvPr>
            <p:ph sz="half" idx="2"/>
          </p:nvPr>
        </p:nvSpPr>
        <p:spPr>
          <a:xfrm>
            <a:off x="6441439" y="1239519"/>
            <a:ext cx="5181600" cy="5401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91751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51C85-FFA1-72F8-50CA-DDCE412F5DD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63869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0060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5D5D57-D47A-8BA1-B525-89D098D4DA14}"/>
              </a:ext>
            </a:extLst>
          </p:cNvPr>
          <p:cNvSpPr>
            <a:spLocks noGrp="1"/>
          </p:cNvSpPr>
          <p:nvPr>
            <p:ph type="title"/>
          </p:nvPr>
        </p:nvSpPr>
        <p:spPr>
          <a:xfrm>
            <a:off x="637308" y="341745"/>
            <a:ext cx="10985731" cy="613930"/>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AA648CDA-88AD-2A5B-36BE-925955B04A62}"/>
              </a:ext>
            </a:extLst>
          </p:cNvPr>
          <p:cNvSpPr>
            <a:spLocks noGrp="1"/>
          </p:cNvSpPr>
          <p:nvPr>
            <p:ph type="body" idx="1"/>
          </p:nvPr>
        </p:nvSpPr>
        <p:spPr>
          <a:xfrm>
            <a:off x="637309" y="1239520"/>
            <a:ext cx="10985730" cy="540142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Google Shape;19;p3">
            <a:extLst>
              <a:ext uri="{FF2B5EF4-FFF2-40B4-BE49-F238E27FC236}">
                <a16:creationId xmlns:a16="http://schemas.microsoft.com/office/drawing/2014/main" id="{DABE782D-0911-4563-486A-C3EA35FFC938}"/>
              </a:ext>
            </a:extLst>
          </p:cNvPr>
          <p:cNvSpPr txBox="1"/>
          <p:nvPr userDrawn="1"/>
        </p:nvSpPr>
        <p:spPr>
          <a:xfrm>
            <a:off x="0" y="0"/>
            <a:ext cx="381000" cy="6858000"/>
          </a:xfrm>
          <a:prstGeom prst="rect">
            <a:avLst/>
          </a:prstGeom>
          <a:solidFill>
            <a:srgbClr val="8C1515"/>
          </a:solidFill>
          <a:ln w="9525" cap="flat" cmpd="sng">
            <a:solidFill>
              <a:srgbClr val="8C151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291056301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4" r:id="rId5"/>
    <p:sldLayoutId id="2147483655" r:id="rId6"/>
  </p:sldLayoutIdLst>
  <p:hf hdr="0" ftr="0" dt="0"/>
  <p:txStyles>
    <p:titleStyle>
      <a:lvl1pPr algn="l" defTabSz="914400" rtl="0" eaLnBrk="1" latinLnBrk="0" hangingPunct="1">
        <a:lnSpc>
          <a:spcPct val="90000"/>
        </a:lnSpc>
        <a:spcBef>
          <a:spcPct val="0"/>
        </a:spcBef>
        <a:buNone/>
        <a:defRPr sz="3600" kern="1200">
          <a:solidFill>
            <a:srgbClr val="8C1515"/>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8C1515"/>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8C151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8C151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8C151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8C151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88D5B-207C-8B40-AEB3-B2DFA7EFBC85}"/>
              </a:ext>
            </a:extLst>
          </p:cNvPr>
          <p:cNvSpPr>
            <a:spLocks noGrp="1"/>
          </p:cNvSpPr>
          <p:nvPr>
            <p:ph type="ctrTitle"/>
          </p:nvPr>
        </p:nvSpPr>
        <p:spPr/>
        <p:txBody>
          <a:bodyPr/>
          <a:lstStyle/>
          <a:p>
            <a:r>
              <a:rPr lang="en-US" dirty="0"/>
              <a:t>Behavioral Economics And Public Policy: Introduction and Normative Foundations</a:t>
            </a:r>
          </a:p>
        </p:txBody>
      </p:sp>
      <p:sp>
        <p:nvSpPr>
          <p:cNvPr id="3" name="Subtitle 2">
            <a:extLst>
              <a:ext uri="{FF2B5EF4-FFF2-40B4-BE49-F238E27FC236}">
                <a16:creationId xmlns:a16="http://schemas.microsoft.com/office/drawing/2014/main" id="{59EA6238-5AB3-1A40-5284-08A7C014645E}"/>
              </a:ext>
            </a:extLst>
          </p:cNvPr>
          <p:cNvSpPr>
            <a:spLocks noGrp="1"/>
          </p:cNvSpPr>
          <p:nvPr>
            <p:ph type="subTitle" idx="1"/>
          </p:nvPr>
        </p:nvSpPr>
        <p:spPr/>
        <p:txBody>
          <a:bodyPr/>
          <a:lstStyle/>
          <a:p>
            <a:r>
              <a:rPr lang="en-US" dirty="0"/>
              <a:t>Econ 178: Behavioral Economics</a:t>
            </a:r>
          </a:p>
        </p:txBody>
      </p:sp>
      <p:sp>
        <p:nvSpPr>
          <p:cNvPr id="4" name="Text Placeholder 3">
            <a:extLst>
              <a:ext uri="{FF2B5EF4-FFF2-40B4-BE49-F238E27FC236}">
                <a16:creationId xmlns:a16="http://schemas.microsoft.com/office/drawing/2014/main" id="{7D1921B6-E427-7C9E-01A1-4C3094679310}"/>
              </a:ext>
            </a:extLst>
          </p:cNvPr>
          <p:cNvSpPr>
            <a:spLocks noGrp="1"/>
          </p:cNvSpPr>
          <p:nvPr>
            <p:ph type="body" idx="10"/>
          </p:nvPr>
        </p:nvSpPr>
        <p:spPr>
          <a:xfrm>
            <a:off x="4607011" y="4840830"/>
            <a:ext cx="2977978" cy="583882"/>
          </a:xfrm>
        </p:spPr>
        <p:txBody>
          <a:bodyPr/>
          <a:lstStyle/>
          <a:p>
            <a:r>
              <a:rPr lang="en-US" dirty="0"/>
              <a:t>Marcelo </a:t>
            </a:r>
            <a:r>
              <a:rPr lang="en-US" dirty="0" err="1"/>
              <a:t>Clerici</a:t>
            </a:r>
            <a:r>
              <a:rPr lang="en-US" dirty="0"/>
              <a:t>-Arias</a:t>
            </a:r>
          </a:p>
        </p:txBody>
      </p:sp>
    </p:spTree>
    <p:extLst>
      <p:ext uri="{BB962C8B-B14F-4D97-AF65-F5344CB8AC3E}">
        <p14:creationId xmlns:p14="http://schemas.microsoft.com/office/powerpoint/2010/main" val="2802818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82818-EAE6-FB6E-8451-6B1A9D0277C1}"/>
              </a:ext>
            </a:extLst>
          </p:cNvPr>
          <p:cNvSpPr>
            <a:spLocks noGrp="1"/>
          </p:cNvSpPr>
          <p:nvPr>
            <p:ph type="title"/>
          </p:nvPr>
        </p:nvSpPr>
        <p:spPr/>
        <p:txBody>
          <a:bodyPr/>
          <a:lstStyle/>
          <a:p>
            <a:r>
              <a:rPr lang="en-US" dirty="0"/>
              <a:t>Foundations of standard welfare economics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1218C1E-709D-91CE-326A-BA6A7BA1689A}"/>
                  </a:ext>
                </a:extLst>
              </p:cNvPr>
              <p:cNvSpPr>
                <a:spLocks noGrp="1"/>
              </p:cNvSpPr>
              <p:nvPr>
                <p:ph idx="1"/>
              </p:nvPr>
            </p:nvSpPr>
            <p:spPr/>
            <p:txBody>
              <a:bodyPr>
                <a:normAutofit lnSpcReduction="10000"/>
              </a:bodyPr>
              <a:lstStyle/>
              <a:p>
                <a:pPr rtl="0" fontAlgn="base">
                  <a:spcBef>
                    <a:spcPts val="0"/>
                  </a:spcBef>
                  <a:spcAft>
                    <a:spcPts val="0"/>
                  </a:spcAft>
                  <a:buFont typeface="Arial" panose="020B0604020202020204" pitchFamily="34" charset="0"/>
                  <a:buChar char="•"/>
                </a:pPr>
                <a:r>
                  <a:rPr lang="en-US" dirty="0"/>
                  <a:t>Standard premises (</a:t>
                </a:r>
                <a:r>
                  <a:rPr lang="en-US" dirty="0" err="1"/>
                  <a:t>Bernheim</a:t>
                </a:r>
                <a:r>
                  <a:rPr lang="en-US" dirty="0"/>
                  <a:t> and </a:t>
                </a:r>
                <a:r>
                  <a:rPr lang="en-US" dirty="0" err="1"/>
                  <a:t>Taubinsky</a:t>
                </a:r>
                <a:r>
                  <a:rPr lang="en-US" dirty="0"/>
                  <a:t>, 2018)</a:t>
                </a:r>
                <a:endParaRPr lang="en-US" dirty="0">
                  <a:solidFill>
                    <a:srgbClr val="000000"/>
                  </a:solidFill>
                </a:endParaRPr>
              </a:p>
              <a:p>
                <a:pPr marL="914400" lvl="1" indent="-457200" fontAlgn="base">
                  <a:spcBef>
                    <a:spcPts val="0"/>
                  </a:spcBef>
                  <a:buFont typeface="+mj-lt"/>
                  <a:buAutoNum type="arabicPeriod"/>
                </a:pPr>
                <a:r>
                  <a:rPr lang="en-US" b="0" i="0" u="none" strike="noStrike" dirty="0">
                    <a:solidFill>
                      <a:srgbClr val="000000"/>
                    </a:solidFill>
                    <a:effectLst/>
                  </a:rPr>
                  <a:t>We are all the best judges of our own well-being</a:t>
                </a:r>
              </a:p>
              <a:p>
                <a:pPr marL="914400" lvl="1" indent="-457200" fontAlgn="base">
                  <a:spcBef>
                    <a:spcPts val="0"/>
                  </a:spcBef>
                  <a:buFont typeface="+mj-lt"/>
                  <a:buAutoNum type="arabicPeriod"/>
                </a:pPr>
                <a:r>
                  <a:rPr lang="en-US" dirty="0">
                    <a:solidFill>
                      <a:srgbClr val="000000"/>
                    </a:solidFill>
                  </a:rPr>
                  <a:t>Our judgements are governed by </a:t>
                </a:r>
                <a:r>
                  <a:rPr lang="en-US" b="0" i="0" u="none" strike="noStrike" dirty="0">
                    <a:solidFill>
                      <a:srgbClr val="000000"/>
                    </a:solidFill>
                    <a:effectLst/>
                  </a:rPr>
                  <a:t>coherent, stable preferences</a:t>
                </a:r>
                <a:endParaRPr lang="en-US" dirty="0"/>
              </a:p>
              <a:p>
                <a:pPr marL="914400" lvl="1" indent="-457200" fontAlgn="base">
                  <a:spcBef>
                    <a:spcPts val="0"/>
                  </a:spcBef>
                  <a:buFont typeface="+mj-lt"/>
                  <a:buAutoNum type="arabicPeriod"/>
                </a:pPr>
                <a:r>
                  <a:rPr lang="en-US" b="0" i="0" u="none" strike="noStrike" dirty="0">
                    <a:solidFill>
                      <a:srgbClr val="000000"/>
                    </a:solidFill>
                    <a:effectLst/>
                  </a:rPr>
                  <a:t>Our choices mirror our preferences: we choose the option we most prefer out of the available alternatives</a:t>
                </a:r>
              </a:p>
              <a:p>
                <a:pPr fontAlgn="base">
                  <a:spcBef>
                    <a:spcPts val="0"/>
                  </a:spcBef>
                </a:pPr>
                <a:endParaRPr lang="en-US" dirty="0">
                  <a:solidFill>
                    <a:srgbClr val="000000"/>
                  </a:solidFill>
                </a:endParaRPr>
              </a:p>
              <a:p>
                <a:pPr fontAlgn="base">
                  <a:spcBef>
                    <a:spcPts val="0"/>
                  </a:spcBef>
                </a:pPr>
                <a:r>
                  <a:rPr lang="en-US" dirty="0">
                    <a:solidFill>
                      <a:srgbClr val="000000"/>
                    </a:solidFill>
                  </a:rPr>
                  <a:t>(1): </a:t>
                </a:r>
                <a:r>
                  <a:rPr lang="en-US" b="1" dirty="0">
                    <a:solidFill>
                      <a:srgbClr val="000000"/>
                    </a:solidFill>
                  </a:rPr>
                  <a:t>deference to individual judgment</a:t>
                </a:r>
              </a:p>
              <a:p>
                <a:pPr lvl="1" fontAlgn="base">
                  <a:spcBef>
                    <a:spcPts val="0"/>
                  </a:spcBef>
                </a:pPr>
                <a:r>
                  <a:rPr lang="en-US" dirty="0">
                    <a:solidFill>
                      <a:srgbClr val="000000"/>
                    </a:solidFill>
                  </a:rPr>
                  <a:t>Liberal justification: </a:t>
                </a:r>
                <a:r>
                  <a:rPr lang="en-US" dirty="0"/>
                  <a:t>my views about my life are paramount because it is, after all,</a:t>
                </a:r>
                <a:r>
                  <a:rPr lang="en-US" i="1" dirty="0"/>
                  <a:t> my </a:t>
                </a:r>
                <a:r>
                  <a:rPr lang="en-US" dirty="0"/>
                  <a:t>life! (self-determination)</a:t>
                </a:r>
                <a:endParaRPr lang="en-US" dirty="0">
                  <a:solidFill>
                    <a:srgbClr val="000000"/>
                  </a:solidFill>
                </a:endParaRPr>
              </a:p>
              <a:p>
                <a:pPr lvl="1" fontAlgn="base">
                  <a:spcBef>
                    <a:spcPts val="0"/>
                  </a:spcBef>
                </a:pPr>
                <a:r>
                  <a:rPr lang="en-US" dirty="0">
                    <a:solidFill>
                      <a:srgbClr val="000000"/>
                    </a:solidFill>
                  </a:rPr>
                  <a:t>Cartesian justification: Only I have access to my own experiences</a:t>
                </a:r>
              </a:p>
              <a:p>
                <a:pPr lvl="1" fontAlgn="base">
                  <a:spcBef>
                    <a:spcPts val="0"/>
                  </a:spcBef>
                </a:pPr>
                <a:r>
                  <a:rPr lang="en-US" i="1" dirty="0" err="1">
                    <a:solidFill>
                      <a:srgbClr val="000000"/>
                    </a:solidFill>
                  </a:rPr>
                  <a:t>Nonpaternalistic</a:t>
                </a:r>
                <a:endParaRPr lang="en-US" i="1" dirty="0">
                  <a:solidFill>
                    <a:srgbClr val="000000"/>
                  </a:solidFill>
                </a:endParaRPr>
              </a:p>
              <a:p>
                <a:pPr fontAlgn="base">
                  <a:spcBef>
                    <a:spcPts val="0"/>
                  </a:spcBef>
                </a:pPr>
                <a:r>
                  <a:rPr lang="en-US" dirty="0">
                    <a:solidFill>
                      <a:srgbClr val="000000"/>
                    </a:solidFill>
                  </a:rPr>
                  <a:t>(2): primarily a technical assumption (implies WARP)</a:t>
                </a:r>
              </a:p>
              <a:p>
                <a:pPr fontAlgn="base">
                  <a:spcBef>
                    <a:spcPts val="0"/>
                  </a:spcBef>
                </a:pPr>
                <a:r>
                  <a:rPr lang="en-US" dirty="0">
                    <a:solidFill>
                      <a:srgbClr val="000000"/>
                    </a:solidFill>
                  </a:rPr>
                  <a:t>(3): </a:t>
                </a:r>
                <a:r>
                  <a:rPr lang="en-US" b="1" dirty="0">
                    <a:solidFill>
                      <a:srgbClr val="000000"/>
                    </a:solidFill>
                  </a:rPr>
                  <a:t>revealed preference </a:t>
                </a:r>
                <a:r>
                  <a:rPr lang="en-US" dirty="0">
                    <a:solidFill>
                      <a:srgbClr val="000000"/>
                    </a:solidFill>
                  </a:rPr>
                  <a:t>assumption</a:t>
                </a:r>
              </a:p>
              <a:p>
                <a:pPr lvl="1" fontAlgn="base">
                  <a:spcBef>
                    <a:spcPts val="0"/>
                  </a:spcBef>
                </a:pPr>
                <a:r>
                  <a:rPr lang="en-US" dirty="0">
                    <a:solidFill>
                      <a:srgbClr val="000000"/>
                    </a:solidFill>
                  </a:rPr>
                  <a:t>Allows us to replace “Would x or y be better for Matt?” with “Would Matt choose x or y?”</a:t>
                </a:r>
              </a:p>
              <a:p>
                <a:pPr lvl="1" fontAlgn="base">
                  <a:spcBef>
                    <a:spcPts val="0"/>
                  </a:spcBef>
                </a:pPr>
                <a:r>
                  <a:rPr lang="en-US" dirty="0">
                    <a:solidFill>
                      <a:srgbClr val="000000"/>
                    </a:solidFill>
                  </a:rPr>
                  <a:t>Revealed preference + positive economics </a:t>
                </a:r>
                <a14:m>
                  <m:oMath xmlns:m="http://schemas.openxmlformats.org/officeDocument/2006/math">
                    <m:r>
                      <a:rPr lang="en-US" b="0" i="1" smtClean="0">
                        <a:latin typeface="Cambria Math" panose="02040503050406030204" pitchFamily="18" charset="0"/>
                      </a:rPr>
                      <m:t>=</m:t>
                    </m:r>
                  </m:oMath>
                </a14:m>
                <a:r>
                  <a:rPr lang="en-US" dirty="0">
                    <a:solidFill>
                      <a:srgbClr val="000000"/>
                    </a:solidFill>
                  </a:rPr>
                  <a:t> welfare economics</a:t>
                </a:r>
              </a:p>
              <a:p>
                <a:pPr lvl="2" fontAlgn="base">
                  <a:spcBef>
                    <a:spcPts val="0"/>
                  </a:spcBef>
                </a:pPr>
                <a:r>
                  <a:rPr lang="en-US" dirty="0">
                    <a:solidFill>
                      <a:srgbClr val="000000"/>
                    </a:solidFill>
                  </a:rPr>
                  <a:t>Underpins concepts like consumer surplus, Pareto efficiency, etc.</a:t>
                </a:r>
              </a:p>
            </p:txBody>
          </p:sp>
        </mc:Choice>
        <mc:Fallback>
          <p:sp>
            <p:nvSpPr>
              <p:cNvPr id="3" name="Content Placeholder 2">
                <a:extLst>
                  <a:ext uri="{FF2B5EF4-FFF2-40B4-BE49-F238E27FC236}">
                    <a16:creationId xmlns:a16="http://schemas.microsoft.com/office/drawing/2014/main" id="{41218C1E-709D-91CE-326A-BA6A7BA1689A}"/>
                  </a:ext>
                </a:extLst>
              </p:cNvPr>
              <p:cNvSpPr>
                <a:spLocks noGrp="1" noRot="1" noChangeAspect="1" noMove="1" noResize="1" noEditPoints="1" noAdjustHandles="1" noChangeArrowheads="1" noChangeShapeType="1" noTextEdit="1"/>
              </p:cNvSpPr>
              <p:nvPr>
                <p:ph idx="1"/>
              </p:nvPr>
            </p:nvSpPr>
            <p:spPr>
              <a:blipFill>
                <a:blip r:embed="rId3"/>
                <a:stretch>
                  <a:fillRect l="-1039" t="-2582" r="-1501"/>
                </a:stretch>
              </a:blipFill>
            </p:spPr>
            <p:txBody>
              <a:bodyPr/>
              <a:lstStyle/>
              <a:p>
                <a:r>
                  <a:rPr lang="en-US">
                    <a:noFill/>
                  </a:rPr>
                  <a:t> </a:t>
                </a:r>
              </a:p>
            </p:txBody>
          </p:sp>
        </mc:Fallback>
      </mc:AlternateContent>
    </p:spTree>
    <p:extLst>
      <p:ext uri="{BB962C8B-B14F-4D97-AF65-F5344CB8AC3E}">
        <p14:creationId xmlns:p14="http://schemas.microsoft.com/office/powerpoint/2010/main" val="707270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82818-EAE6-FB6E-8451-6B1A9D0277C1}"/>
              </a:ext>
            </a:extLst>
          </p:cNvPr>
          <p:cNvSpPr>
            <a:spLocks noGrp="1"/>
          </p:cNvSpPr>
          <p:nvPr>
            <p:ph type="title"/>
          </p:nvPr>
        </p:nvSpPr>
        <p:spPr/>
        <p:txBody>
          <a:bodyPr/>
          <a:lstStyle/>
          <a:p>
            <a:r>
              <a:rPr lang="en-US" dirty="0"/>
              <a:t>Putting the assumptions to work</a:t>
            </a:r>
          </a:p>
        </p:txBody>
      </p:sp>
      <p:sp>
        <p:nvSpPr>
          <p:cNvPr id="3" name="Content Placeholder 2">
            <a:extLst>
              <a:ext uri="{FF2B5EF4-FFF2-40B4-BE49-F238E27FC236}">
                <a16:creationId xmlns:a16="http://schemas.microsoft.com/office/drawing/2014/main" id="{41218C1E-709D-91CE-326A-BA6A7BA1689A}"/>
              </a:ext>
            </a:extLst>
          </p:cNvPr>
          <p:cNvSpPr>
            <a:spLocks noGrp="1"/>
          </p:cNvSpPr>
          <p:nvPr>
            <p:ph idx="1"/>
          </p:nvPr>
        </p:nvSpPr>
        <p:spPr>
          <a:xfrm>
            <a:off x="637309" y="1040228"/>
            <a:ext cx="10985730" cy="613930"/>
          </a:xfrm>
        </p:spPr>
        <p:txBody>
          <a:bodyPr>
            <a:normAutofit/>
          </a:bodyPr>
          <a:lstStyle/>
          <a:p>
            <a:pPr marL="0" indent="0" algn="ctr" rtl="0" fontAlgn="base">
              <a:spcBef>
                <a:spcPts val="0"/>
              </a:spcBef>
              <a:spcAft>
                <a:spcPts val="0"/>
              </a:spcAft>
              <a:buNone/>
            </a:pPr>
            <a:r>
              <a:rPr lang="en-US" dirty="0"/>
              <a:t>Normative Q: </a:t>
            </a:r>
            <a:r>
              <a:rPr lang="en-US" dirty="0">
                <a:solidFill>
                  <a:srgbClr val="FF0000"/>
                </a:solidFill>
              </a:rPr>
              <a:t>Should</a:t>
            </a:r>
            <a:r>
              <a:rPr lang="en-US" dirty="0"/>
              <a:t> we give Matt $100 or a Warriors ticket?</a:t>
            </a:r>
          </a:p>
          <a:p>
            <a:pPr marL="0" indent="0" rtl="0" fontAlgn="base">
              <a:spcBef>
                <a:spcPts val="0"/>
              </a:spcBef>
              <a:spcAft>
                <a:spcPts val="0"/>
              </a:spcAft>
              <a:buNone/>
            </a:pPr>
            <a:endParaRPr lang="en-US" dirty="0"/>
          </a:p>
          <a:p>
            <a:pPr marL="0" indent="0" rtl="0" fontAlgn="base">
              <a:spcBef>
                <a:spcPts val="0"/>
              </a:spcBef>
              <a:spcAft>
                <a:spcPts val="0"/>
              </a:spcAft>
              <a:buNone/>
            </a:pPr>
            <a:endParaRPr lang="en-US" dirty="0"/>
          </a:p>
          <a:p>
            <a:pPr marL="0" indent="0" rtl="0" fontAlgn="base">
              <a:spcBef>
                <a:spcPts val="0"/>
              </a:spcBef>
              <a:spcAft>
                <a:spcPts val="0"/>
              </a:spcAft>
              <a:buNone/>
            </a:pPr>
            <a:endParaRPr lang="en-US" dirty="0">
              <a:solidFill>
                <a:srgbClr val="000000"/>
              </a:solidFill>
            </a:endParaRPr>
          </a:p>
        </p:txBody>
      </p:sp>
      <mc:AlternateContent xmlns:mc="http://schemas.openxmlformats.org/markup-compatibility/2006">
        <mc:Choice xmlns:a14="http://schemas.microsoft.com/office/drawing/2010/main" Requires="a14">
          <p:sp>
            <p:nvSpPr>
              <p:cNvPr id="4" name="Content Placeholder 2">
                <a:extLst>
                  <a:ext uri="{FF2B5EF4-FFF2-40B4-BE49-F238E27FC236}">
                    <a16:creationId xmlns:a16="http://schemas.microsoft.com/office/drawing/2014/main" id="{800FF4D6-919F-1FD4-8E7A-D0485A626C09}"/>
                  </a:ext>
                </a:extLst>
              </p:cNvPr>
              <p:cNvSpPr txBox="1">
                <a:spLocks/>
              </p:cNvSpPr>
              <p:nvPr/>
            </p:nvSpPr>
            <p:spPr>
              <a:xfrm>
                <a:off x="5239265" y="1626348"/>
                <a:ext cx="6697361" cy="523165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8C1515"/>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8C151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8C151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8C151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8C151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spcBef>
                    <a:spcPts val="0"/>
                  </a:spcBef>
                </a:pPr>
                <a:r>
                  <a:rPr lang="en-US" sz="2600" dirty="0">
                    <a:solidFill>
                      <a:srgbClr val="8C1515"/>
                    </a:solidFill>
                  </a:rPr>
                  <a:t>(1) </a:t>
                </a:r>
                <a14:m>
                  <m:oMath xmlns:m="http://schemas.openxmlformats.org/officeDocument/2006/math">
                    <m:r>
                      <a:rPr lang="en-US" sz="2600" b="0" i="1" smtClean="0">
                        <a:solidFill>
                          <a:schemeClr val="tx1"/>
                        </a:solidFill>
                        <a:latin typeface="Cambria Math" panose="02040503050406030204" pitchFamily="18" charset="0"/>
                      </a:rPr>
                      <m:t>↔</m:t>
                    </m:r>
                  </m:oMath>
                </a14:m>
                <a:r>
                  <a:rPr lang="en-US" sz="2600" dirty="0"/>
                  <a:t> Matt is the best judge of his own well-being, so we should find out what Matt prefers.</a:t>
                </a:r>
              </a:p>
              <a:p>
                <a:pPr lvl="1" fontAlgn="base">
                  <a:spcBef>
                    <a:spcPts val="0"/>
                  </a:spcBef>
                </a:pPr>
                <a:r>
                  <a:rPr lang="en-US" sz="2200" dirty="0"/>
                  <a:t>NOT: “I think Warriors games are boring, so I’m going to give Matt $100.”</a:t>
                </a:r>
              </a:p>
              <a:p>
                <a:pPr fontAlgn="base">
                  <a:spcBef>
                    <a:spcPts val="0"/>
                  </a:spcBef>
                </a:pPr>
                <a:endParaRPr lang="en-US" sz="2600" dirty="0"/>
              </a:p>
              <a:p>
                <a:pPr fontAlgn="base">
                  <a:spcBef>
                    <a:spcPts val="0"/>
                  </a:spcBef>
                </a:pPr>
                <a:r>
                  <a:rPr lang="en-US" sz="2600" dirty="0">
                    <a:solidFill>
                      <a:srgbClr val="8C1515"/>
                    </a:solidFill>
                  </a:rPr>
                  <a:t>(2) </a:t>
                </a:r>
                <a14:m>
                  <m:oMath xmlns:m="http://schemas.openxmlformats.org/officeDocument/2006/math">
                    <m:r>
                      <a:rPr lang="en-US" sz="2600" b="0" i="1" smtClean="0">
                        <a:solidFill>
                          <a:schemeClr val="tx1"/>
                        </a:solidFill>
                        <a:latin typeface="Cambria Math" panose="02040503050406030204" pitchFamily="18" charset="0"/>
                      </a:rPr>
                      <m:t>↔</m:t>
                    </m:r>
                  </m:oMath>
                </a14:m>
                <a:r>
                  <a:rPr lang="en-US" sz="2600" dirty="0"/>
                  <a:t> Matt does prefer one of these options to the other (or is indifferent).</a:t>
                </a:r>
              </a:p>
              <a:p>
                <a:pPr lvl="1" fontAlgn="base">
                  <a:spcBef>
                    <a:spcPts val="0"/>
                  </a:spcBef>
                </a:pPr>
                <a:r>
                  <a:rPr lang="en-US" sz="2200" dirty="0"/>
                  <a:t>NOT: Matt’s </a:t>
                </a:r>
                <a:r>
                  <a:rPr lang="en-US" sz="2200" dirty="0" err="1"/>
                  <a:t>pref</a:t>
                </a:r>
                <a:r>
                  <a:rPr lang="en-US" sz="2200" dirty="0"/>
                  <a:t> depends on whether it’s a full moon or new moon (arguably WARP violation!)</a:t>
                </a:r>
              </a:p>
              <a:p>
                <a:pPr fontAlgn="base">
                  <a:spcBef>
                    <a:spcPts val="0"/>
                  </a:spcBef>
                </a:pPr>
                <a:endParaRPr lang="en-US" sz="2600" dirty="0">
                  <a:solidFill>
                    <a:srgbClr val="8C1515"/>
                  </a:solidFill>
                </a:endParaRPr>
              </a:p>
              <a:p>
                <a:pPr fontAlgn="base">
                  <a:spcBef>
                    <a:spcPts val="0"/>
                  </a:spcBef>
                </a:pPr>
                <a:r>
                  <a:rPr lang="en-US" sz="2600" dirty="0">
                    <a:solidFill>
                      <a:srgbClr val="8C1515"/>
                    </a:solidFill>
                  </a:rPr>
                  <a:t>(3) </a:t>
                </a:r>
                <a14:m>
                  <m:oMath xmlns:m="http://schemas.openxmlformats.org/officeDocument/2006/math">
                    <m:r>
                      <a:rPr lang="en-US" sz="2600" b="0" i="1" smtClean="0">
                        <a:solidFill>
                          <a:schemeClr val="tx1"/>
                        </a:solidFill>
                        <a:latin typeface="Cambria Math" panose="02040503050406030204" pitchFamily="18" charset="0"/>
                      </a:rPr>
                      <m:t>↔</m:t>
                    </m:r>
                  </m:oMath>
                </a14:m>
                <a:r>
                  <a:rPr lang="en-US" sz="2600" dirty="0"/>
                  <a:t> Can just look at choices to infer preferences!</a:t>
                </a:r>
              </a:p>
              <a:p>
                <a:pPr lvl="1" fontAlgn="base">
                  <a:spcBef>
                    <a:spcPts val="0"/>
                  </a:spcBef>
                </a:pPr>
                <a:r>
                  <a:rPr lang="en-US" sz="2200" dirty="0"/>
                  <a:t>This + (1) </a:t>
                </a:r>
                <a14:m>
                  <m:oMath xmlns:m="http://schemas.openxmlformats.org/officeDocument/2006/math">
                    <m:r>
                      <a:rPr lang="en-US" sz="2200" b="0" i="1" smtClean="0">
                        <a:solidFill>
                          <a:schemeClr val="tx1"/>
                        </a:solidFill>
                        <a:latin typeface="Cambria Math" panose="02040503050406030204" pitchFamily="18" charset="0"/>
                      </a:rPr>
                      <m:t>→</m:t>
                    </m:r>
                    <m:r>
                      <a:rPr lang="en-US" sz="2200" b="0" i="0" smtClean="0">
                        <a:solidFill>
                          <a:schemeClr val="tx1"/>
                        </a:solidFill>
                        <a:latin typeface="Cambria Math" panose="02040503050406030204" pitchFamily="18" charset="0"/>
                      </a:rPr>
                      <m:t> </m:t>
                    </m:r>
                  </m:oMath>
                </a14:m>
                <a:r>
                  <a:rPr lang="en-US" sz="2200" dirty="0"/>
                  <a:t>we replace “what is best for Matt?” with “What would Matt choose?” </a:t>
                </a:r>
              </a:p>
              <a:p>
                <a:pPr lvl="1" fontAlgn="base">
                  <a:spcBef>
                    <a:spcPts val="0"/>
                  </a:spcBef>
                </a:pPr>
                <a:r>
                  <a:rPr lang="en-US" sz="2200" dirty="0"/>
                  <a:t>(Empirically, Matt revealed-prefers $100…)</a:t>
                </a:r>
              </a:p>
              <a:p>
                <a:pPr lvl="1" fontAlgn="base">
                  <a:spcBef>
                    <a:spcPts val="0"/>
                  </a:spcBef>
                </a:pPr>
                <a:endParaRPr lang="en-US" dirty="0"/>
              </a:p>
              <a:p>
                <a:pPr marL="0" indent="0" fontAlgn="base">
                  <a:spcBef>
                    <a:spcPts val="0"/>
                  </a:spcBef>
                  <a:buFont typeface="Arial" panose="020B0604020202020204" pitchFamily="34" charset="0"/>
                  <a:buNone/>
                </a:pPr>
                <a:endParaRPr lang="en-US" dirty="0"/>
              </a:p>
              <a:p>
                <a:pPr marL="0" indent="0" fontAlgn="base">
                  <a:spcBef>
                    <a:spcPts val="0"/>
                  </a:spcBef>
                  <a:buFont typeface="Arial" panose="020B0604020202020204" pitchFamily="34" charset="0"/>
                  <a:buNone/>
                </a:pPr>
                <a:endParaRPr lang="en-US" dirty="0"/>
              </a:p>
              <a:p>
                <a:pPr marL="0" indent="0" fontAlgn="base">
                  <a:spcBef>
                    <a:spcPts val="0"/>
                  </a:spcBef>
                  <a:buFont typeface="Arial" panose="020B0604020202020204" pitchFamily="34" charset="0"/>
                  <a:buNone/>
                </a:pPr>
                <a:endParaRPr lang="en-US" dirty="0">
                  <a:solidFill>
                    <a:srgbClr val="000000"/>
                  </a:solidFill>
                </a:endParaRPr>
              </a:p>
            </p:txBody>
          </p:sp>
        </mc:Choice>
        <mc:Fallback>
          <p:sp>
            <p:nvSpPr>
              <p:cNvPr id="4" name="Content Placeholder 2">
                <a:extLst>
                  <a:ext uri="{FF2B5EF4-FFF2-40B4-BE49-F238E27FC236}">
                    <a16:creationId xmlns:a16="http://schemas.microsoft.com/office/drawing/2014/main" id="{800FF4D6-919F-1FD4-8E7A-D0485A626C09}"/>
                  </a:ext>
                </a:extLst>
              </p:cNvPr>
              <p:cNvSpPr txBox="1">
                <a:spLocks noRot="1" noChangeAspect="1" noMove="1" noResize="1" noEditPoints="1" noAdjustHandles="1" noChangeArrowheads="1" noChangeShapeType="1" noTextEdit="1"/>
              </p:cNvSpPr>
              <p:nvPr/>
            </p:nvSpPr>
            <p:spPr>
              <a:xfrm>
                <a:off x="5239265" y="1626348"/>
                <a:ext cx="6697361" cy="5231651"/>
              </a:xfrm>
              <a:prstGeom prst="rect">
                <a:avLst/>
              </a:prstGeom>
              <a:blipFill>
                <a:blip r:embed="rId3"/>
                <a:stretch>
                  <a:fillRect l="-1326" t="-2670" r="-947"/>
                </a:stretch>
              </a:blipFill>
            </p:spPr>
            <p:txBody>
              <a:bodyPr/>
              <a:lstStyle/>
              <a:p>
                <a:r>
                  <a:rPr lang="en-US">
                    <a:noFill/>
                  </a:rPr>
                  <a:t> </a:t>
                </a:r>
              </a:p>
            </p:txBody>
          </p:sp>
        </mc:Fallback>
      </mc:AlternateContent>
      <p:pic>
        <p:nvPicPr>
          <p:cNvPr id="1028" name="Picture 4" descr="Stephen Curry's Mouth Guard: An Investigation - The New York Times">
            <a:extLst>
              <a:ext uri="{FF2B5EF4-FFF2-40B4-BE49-F238E27FC236}">
                <a16:creationId xmlns:a16="http://schemas.microsoft.com/office/drawing/2014/main" id="{5C53EF87-BF4D-80AF-A7B3-9C4429A5D7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1604" y="3736359"/>
            <a:ext cx="3275104" cy="2990582"/>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46F82F3F-F3BE-389B-83CB-121F12A845BF}"/>
              </a:ext>
            </a:extLst>
          </p:cNvPr>
          <p:cNvSpPr txBox="1">
            <a:spLocks/>
          </p:cNvSpPr>
          <p:nvPr/>
        </p:nvSpPr>
        <p:spPr>
          <a:xfrm>
            <a:off x="568961" y="1853450"/>
            <a:ext cx="4780391" cy="1981234"/>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8C1515"/>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8C151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8C151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8C151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8C151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spcBef>
                <a:spcPts val="0"/>
              </a:spcBef>
              <a:buNone/>
            </a:pPr>
            <a:r>
              <a:rPr lang="en-US" b="1" dirty="0">
                <a:solidFill>
                  <a:srgbClr val="000000"/>
                </a:solidFill>
              </a:rPr>
              <a:t>Premises</a:t>
            </a:r>
          </a:p>
          <a:p>
            <a:pPr marL="457200" indent="-457200" fontAlgn="base">
              <a:spcBef>
                <a:spcPts val="0"/>
              </a:spcBef>
              <a:buFont typeface="+mj-lt"/>
              <a:buAutoNum type="arabicPeriod"/>
            </a:pPr>
            <a:r>
              <a:rPr lang="en-US" dirty="0">
                <a:solidFill>
                  <a:srgbClr val="000000"/>
                </a:solidFill>
              </a:rPr>
              <a:t>We are all the best judges of our own well-being</a:t>
            </a:r>
          </a:p>
          <a:p>
            <a:pPr marL="457200" indent="-457200" fontAlgn="base">
              <a:spcBef>
                <a:spcPts val="0"/>
              </a:spcBef>
              <a:buFont typeface="+mj-lt"/>
              <a:buAutoNum type="arabicPeriod"/>
            </a:pPr>
            <a:endParaRPr lang="en-US" dirty="0">
              <a:solidFill>
                <a:srgbClr val="000000"/>
              </a:solidFill>
            </a:endParaRPr>
          </a:p>
          <a:p>
            <a:pPr marL="457200" indent="-457200" fontAlgn="base">
              <a:spcBef>
                <a:spcPts val="0"/>
              </a:spcBef>
              <a:buFont typeface="+mj-lt"/>
              <a:buAutoNum type="arabicPeriod"/>
            </a:pPr>
            <a:r>
              <a:rPr lang="en-US" dirty="0">
                <a:solidFill>
                  <a:srgbClr val="000000"/>
                </a:solidFill>
              </a:rPr>
              <a:t>Stable preferences</a:t>
            </a:r>
            <a:endParaRPr lang="en-US" dirty="0"/>
          </a:p>
          <a:p>
            <a:pPr marL="457200" indent="-457200" fontAlgn="base">
              <a:spcBef>
                <a:spcPts val="0"/>
              </a:spcBef>
              <a:buFont typeface="+mj-lt"/>
              <a:buAutoNum type="arabicPeriod"/>
            </a:pPr>
            <a:endParaRPr lang="en-US" dirty="0">
              <a:solidFill>
                <a:srgbClr val="000000"/>
              </a:solidFill>
            </a:endParaRPr>
          </a:p>
          <a:p>
            <a:pPr marL="457200" indent="-457200" fontAlgn="base">
              <a:spcBef>
                <a:spcPts val="0"/>
              </a:spcBef>
              <a:buFont typeface="+mj-lt"/>
              <a:buAutoNum type="arabicPeriod"/>
            </a:pPr>
            <a:r>
              <a:rPr lang="en-US" dirty="0">
                <a:solidFill>
                  <a:srgbClr val="000000"/>
                </a:solidFill>
              </a:rPr>
              <a:t>Choices mirror preferences</a:t>
            </a:r>
          </a:p>
        </p:txBody>
      </p:sp>
    </p:spTree>
    <p:extLst>
      <p:ext uri="{BB962C8B-B14F-4D97-AF65-F5344CB8AC3E}">
        <p14:creationId xmlns:p14="http://schemas.microsoft.com/office/powerpoint/2010/main" val="2210384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205BE-F519-60AB-815D-1F19DFA31BD4}"/>
              </a:ext>
            </a:extLst>
          </p:cNvPr>
          <p:cNvSpPr>
            <a:spLocks noGrp="1"/>
          </p:cNvSpPr>
          <p:nvPr>
            <p:ph type="title"/>
          </p:nvPr>
        </p:nvSpPr>
        <p:spPr/>
        <p:txBody>
          <a:bodyPr>
            <a:normAutofit fontScale="90000"/>
          </a:bodyPr>
          <a:lstStyle/>
          <a:p>
            <a:r>
              <a:rPr lang="en-US" dirty="0"/>
              <a:t>The behavioral critique: sometimes choices are mistakes!</a:t>
            </a:r>
          </a:p>
        </p:txBody>
      </p:sp>
      <p:sp>
        <p:nvSpPr>
          <p:cNvPr id="3" name="Content Placeholder 2">
            <a:extLst>
              <a:ext uri="{FF2B5EF4-FFF2-40B4-BE49-F238E27FC236}">
                <a16:creationId xmlns:a16="http://schemas.microsoft.com/office/drawing/2014/main" id="{67688EB3-6BAE-DA8B-1376-390FC6A32F8E}"/>
              </a:ext>
            </a:extLst>
          </p:cNvPr>
          <p:cNvSpPr>
            <a:spLocks noGrp="1"/>
          </p:cNvSpPr>
          <p:nvPr>
            <p:ph idx="1"/>
          </p:nvPr>
        </p:nvSpPr>
        <p:spPr/>
        <p:txBody>
          <a:bodyPr>
            <a:normAutofit lnSpcReduction="10000"/>
          </a:bodyPr>
          <a:lstStyle/>
          <a:p>
            <a:pPr marL="0" indent="0">
              <a:buNone/>
            </a:pPr>
            <a:r>
              <a:rPr lang="en-US" sz="3200" b="0" i="1" u="none" strike="noStrike" dirty="0">
                <a:solidFill>
                  <a:srgbClr val="000000"/>
                </a:solidFill>
                <a:effectLst/>
                <a:latin typeface="Arial" panose="020B0604020202020204" pitchFamily="34" charset="0"/>
              </a:rPr>
              <a:t>American visitors to the United Kingdom suffer numerous injuries and fatalities because they often look only to the left before stepping into streets even though they know traffic approaches from the right. One cannot reasonably attribute this to the pleasure of looking to the left or to masochistic preferences. The pedestrian’s objectives – to cross the street safely – are clear and the decision is plainly a </a:t>
            </a:r>
            <a:r>
              <a:rPr lang="en-US" sz="3200" b="1" i="1" u="none" strike="noStrike" dirty="0">
                <a:solidFill>
                  <a:srgbClr val="000000"/>
                </a:solidFill>
                <a:effectLst/>
                <a:latin typeface="Arial" panose="020B0604020202020204" pitchFamily="34" charset="0"/>
              </a:rPr>
              <a:t>mistake</a:t>
            </a:r>
            <a:r>
              <a:rPr lang="en-US" sz="3200" b="0" i="1" u="none" strike="noStrike" dirty="0">
                <a:solidFill>
                  <a:srgbClr val="000000"/>
                </a:solidFill>
                <a:effectLst/>
                <a:latin typeface="Arial" panose="020B0604020202020204" pitchFamily="34" charset="0"/>
              </a:rPr>
              <a:t>.</a:t>
            </a:r>
          </a:p>
          <a:p>
            <a:pPr marL="0" indent="0">
              <a:buNone/>
            </a:pPr>
            <a:r>
              <a:rPr lang="en-US" sz="2400" dirty="0" err="1">
                <a:solidFill>
                  <a:srgbClr val="000000"/>
                </a:solidFill>
              </a:rPr>
              <a:t>Bernheim</a:t>
            </a:r>
            <a:r>
              <a:rPr lang="en-US" sz="2400" dirty="0">
                <a:solidFill>
                  <a:srgbClr val="000000"/>
                </a:solidFill>
              </a:rPr>
              <a:t> and Rangel (2009)</a:t>
            </a:r>
          </a:p>
          <a:p>
            <a:pPr marL="0" indent="0">
              <a:buNone/>
            </a:pPr>
            <a:endParaRPr lang="en-US" sz="2400" dirty="0">
              <a:solidFill>
                <a:srgbClr val="000000"/>
              </a:solidFill>
            </a:endParaRPr>
          </a:p>
          <a:p>
            <a:pPr marL="0" indent="0">
              <a:buNone/>
            </a:pPr>
            <a:r>
              <a:rPr lang="en-US" sz="2400" dirty="0">
                <a:solidFill>
                  <a:srgbClr val="000000"/>
                </a:solidFill>
              </a:rPr>
              <a:t>Choices do not reveal preferences.</a:t>
            </a:r>
          </a:p>
          <a:p>
            <a:pPr marL="0" indent="0">
              <a:buNone/>
            </a:pPr>
            <a:r>
              <a:rPr lang="en-US" sz="2400" dirty="0">
                <a:solidFill>
                  <a:srgbClr val="000000"/>
                </a:solidFill>
              </a:rPr>
              <a:t>Optimal policy involves </a:t>
            </a:r>
            <a:r>
              <a:rPr lang="en-US" sz="2400" b="1" dirty="0">
                <a:solidFill>
                  <a:srgbClr val="000000"/>
                </a:solidFill>
              </a:rPr>
              <a:t>overriding an individual’s choice.</a:t>
            </a:r>
          </a:p>
        </p:txBody>
      </p:sp>
    </p:spTree>
    <p:extLst>
      <p:ext uri="{BB962C8B-B14F-4D97-AF65-F5344CB8AC3E}">
        <p14:creationId xmlns:p14="http://schemas.microsoft.com/office/powerpoint/2010/main" val="2709278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82818-EAE6-FB6E-8451-6B1A9D0277C1}"/>
              </a:ext>
            </a:extLst>
          </p:cNvPr>
          <p:cNvSpPr>
            <a:spLocks noGrp="1"/>
          </p:cNvSpPr>
          <p:nvPr>
            <p:ph type="title"/>
          </p:nvPr>
        </p:nvSpPr>
        <p:spPr/>
        <p:txBody>
          <a:bodyPr>
            <a:normAutofit fontScale="90000"/>
          </a:bodyPr>
          <a:lstStyle/>
          <a:p>
            <a:r>
              <a:rPr lang="en-US" dirty="0"/>
              <a:t>The behavioral critique: sometimes choices are mistakes!</a:t>
            </a:r>
          </a:p>
        </p:txBody>
      </p:sp>
      <p:sp>
        <p:nvSpPr>
          <p:cNvPr id="3" name="Content Placeholder 2">
            <a:extLst>
              <a:ext uri="{FF2B5EF4-FFF2-40B4-BE49-F238E27FC236}">
                <a16:creationId xmlns:a16="http://schemas.microsoft.com/office/drawing/2014/main" id="{41218C1E-709D-91CE-326A-BA6A7BA1689A}"/>
              </a:ext>
            </a:extLst>
          </p:cNvPr>
          <p:cNvSpPr>
            <a:spLocks noGrp="1"/>
          </p:cNvSpPr>
          <p:nvPr>
            <p:ph idx="1"/>
          </p:nvPr>
        </p:nvSpPr>
        <p:spPr/>
        <p:txBody>
          <a:bodyPr>
            <a:normAutofit/>
          </a:bodyPr>
          <a:lstStyle/>
          <a:p>
            <a:pPr rtl="0" fontAlgn="base">
              <a:spcBef>
                <a:spcPts val="0"/>
              </a:spcBef>
              <a:spcAft>
                <a:spcPts val="0"/>
              </a:spcAft>
              <a:buFont typeface="Arial" panose="020B0604020202020204" pitchFamily="34" charset="0"/>
              <a:buChar char="•"/>
            </a:pPr>
            <a:r>
              <a:rPr lang="en-US" dirty="0"/>
              <a:t>Standard premises (</a:t>
            </a:r>
            <a:r>
              <a:rPr lang="en-US" dirty="0" err="1"/>
              <a:t>Bernheim</a:t>
            </a:r>
            <a:r>
              <a:rPr lang="en-US" dirty="0"/>
              <a:t> and </a:t>
            </a:r>
            <a:r>
              <a:rPr lang="en-US" dirty="0" err="1"/>
              <a:t>Taubinsky</a:t>
            </a:r>
            <a:r>
              <a:rPr lang="en-US" dirty="0"/>
              <a:t>, 2018)</a:t>
            </a:r>
            <a:endParaRPr lang="en-US" dirty="0">
              <a:solidFill>
                <a:srgbClr val="000000"/>
              </a:solidFill>
            </a:endParaRPr>
          </a:p>
          <a:p>
            <a:pPr marL="914400" lvl="1" indent="-457200" fontAlgn="base">
              <a:spcBef>
                <a:spcPts val="0"/>
              </a:spcBef>
              <a:buFont typeface="+mj-lt"/>
              <a:buAutoNum type="arabicPeriod"/>
            </a:pPr>
            <a:r>
              <a:rPr lang="en-US" b="0" i="0" u="none" strike="noStrike" dirty="0">
                <a:solidFill>
                  <a:srgbClr val="000000"/>
                </a:solidFill>
                <a:effectLst/>
              </a:rPr>
              <a:t>We are all the best judges of our own well-being</a:t>
            </a:r>
          </a:p>
          <a:p>
            <a:pPr marL="914400" lvl="1" indent="-457200" fontAlgn="base">
              <a:spcBef>
                <a:spcPts val="0"/>
              </a:spcBef>
              <a:buFont typeface="+mj-lt"/>
              <a:buAutoNum type="arabicPeriod"/>
            </a:pPr>
            <a:r>
              <a:rPr lang="en-US" b="0" i="0" u="none" strike="noStrike" dirty="0">
                <a:solidFill>
                  <a:srgbClr val="000000"/>
                </a:solidFill>
                <a:effectLst/>
              </a:rPr>
              <a:t>Thes</a:t>
            </a:r>
            <a:r>
              <a:rPr lang="en-US" dirty="0">
                <a:solidFill>
                  <a:srgbClr val="000000"/>
                </a:solidFill>
              </a:rPr>
              <a:t>e judgements are governed by </a:t>
            </a:r>
            <a:r>
              <a:rPr lang="en-US" b="0" i="0" u="none" strike="noStrike" dirty="0">
                <a:solidFill>
                  <a:srgbClr val="000000"/>
                </a:solidFill>
                <a:effectLst/>
              </a:rPr>
              <a:t>coherent, stable preferences</a:t>
            </a:r>
            <a:endParaRPr lang="en-US" dirty="0"/>
          </a:p>
          <a:p>
            <a:pPr marL="914400" lvl="1" indent="-457200" fontAlgn="base">
              <a:spcBef>
                <a:spcPts val="0"/>
              </a:spcBef>
              <a:buFont typeface="+mj-lt"/>
              <a:buAutoNum type="arabicPeriod"/>
            </a:pPr>
            <a:r>
              <a:rPr lang="en-US" b="0" i="0" u="none" strike="noStrike" dirty="0">
                <a:solidFill>
                  <a:srgbClr val="000000"/>
                </a:solidFill>
                <a:effectLst/>
              </a:rPr>
              <a:t>Our choices reflect our preferences: we choose the option we most prefer out of the available alternatives</a:t>
            </a:r>
          </a:p>
          <a:p>
            <a:pPr fontAlgn="base">
              <a:spcBef>
                <a:spcPts val="0"/>
              </a:spcBef>
            </a:pPr>
            <a:endParaRPr lang="en-US" dirty="0">
              <a:solidFill>
                <a:srgbClr val="000000"/>
              </a:solidFill>
            </a:endParaRPr>
          </a:p>
          <a:p>
            <a:pPr marL="0" indent="0" fontAlgn="base">
              <a:spcBef>
                <a:spcPts val="0"/>
              </a:spcBef>
              <a:buNone/>
            </a:pPr>
            <a:r>
              <a:rPr lang="en-US" b="1" dirty="0">
                <a:solidFill>
                  <a:srgbClr val="000000"/>
                </a:solidFill>
              </a:rPr>
              <a:t>How can these premises accommodate mistakes?</a:t>
            </a:r>
            <a:endParaRPr lang="en-US" dirty="0">
              <a:solidFill>
                <a:srgbClr val="000000"/>
              </a:solidFill>
            </a:endParaRPr>
          </a:p>
          <a:p>
            <a:pPr fontAlgn="base">
              <a:spcBef>
                <a:spcPts val="0"/>
              </a:spcBef>
            </a:pPr>
            <a:endParaRPr lang="en-US" dirty="0">
              <a:solidFill>
                <a:srgbClr val="000000"/>
              </a:solidFill>
            </a:endParaRPr>
          </a:p>
          <a:p>
            <a:pPr fontAlgn="base">
              <a:spcBef>
                <a:spcPts val="0"/>
              </a:spcBef>
            </a:pPr>
            <a:r>
              <a:rPr lang="en-US" dirty="0">
                <a:solidFill>
                  <a:srgbClr val="000000"/>
                </a:solidFill>
              </a:rPr>
              <a:t>Revised (1): W</a:t>
            </a:r>
            <a:r>
              <a:rPr lang="en-US" b="0" u="none" strike="noStrike" dirty="0">
                <a:solidFill>
                  <a:srgbClr val="000000"/>
                </a:solidFill>
                <a:effectLst/>
              </a:rPr>
              <a:t>e are </a:t>
            </a:r>
            <a:r>
              <a:rPr lang="en-US" b="1" u="none" strike="noStrike" dirty="0">
                <a:solidFill>
                  <a:srgbClr val="000000"/>
                </a:solidFill>
                <a:effectLst/>
              </a:rPr>
              <a:t>capable of being</a:t>
            </a:r>
            <a:r>
              <a:rPr lang="en-US" b="0" u="none" strike="noStrike" dirty="0">
                <a:solidFill>
                  <a:srgbClr val="000000"/>
                </a:solidFill>
                <a:effectLst/>
              </a:rPr>
              <a:t> the best judges of our own well-being, </a:t>
            </a:r>
            <a:r>
              <a:rPr lang="en-US" b="1" u="none" strike="noStrike" dirty="0">
                <a:solidFill>
                  <a:srgbClr val="000000"/>
                </a:solidFill>
                <a:effectLst/>
              </a:rPr>
              <a:t>when we are unbiased.</a:t>
            </a:r>
          </a:p>
          <a:p>
            <a:pPr fontAlgn="base">
              <a:spcBef>
                <a:spcPts val="0"/>
              </a:spcBef>
            </a:pPr>
            <a:r>
              <a:rPr lang="en-US" dirty="0">
                <a:solidFill>
                  <a:srgbClr val="000000"/>
                </a:solidFill>
              </a:rPr>
              <a:t>Revised (3): Our </a:t>
            </a:r>
            <a:r>
              <a:rPr lang="en-US" b="1" dirty="0">
                <a:solidFill>
                  <a:srgbClr val="000000"/>
                </a:solidFill>
              </a:rPr>
              <a:t>u</a:t>
            </a:r>
            <a:r>
              <a:rPr lang="en-US" b="1" u="none" strike="noStrike" dirty="0">
                <a:solidFill>
                  <a:srgbClr val="000000"/>
                </a:solidFill>
                <a:effectLst/>
              </a:rPr>
              <a:t>nbiased</a:t>
            </a:r>
            <a:r>
              <a:rPr lang="en-US" b="0" u="none" strike="noStrike" dirty="0">
                <a:solidFill>
                  <a:srgbClr val="000000"/>
                </a:solidFill>
                <a:effectLst/>
              </a:rPr>
              <a:t> choices reflect our preferences.</a:t>
            </a:r>
            <a:endParaRPr lang="en-US" dirty="0">
              <a:solidFill>
                <a:srgbClr val="000000"/>
              </a:solidFill>
            </a:endParaRPr>
          </a:p>
          <a:p>
            <a:pPr lvl="1" fontAlgn="base">
              <a:spcBef>
                <a:spcPts val="0"/>
              </a:spcBef>
            </a:pPr>
            <a:r>
              <a:rPr lang="en-US" dirty="0">
                <a:solidFill>
                  <a:srgbClr val="000000"/>
                </a:solidFill>
              </a:rPr>
              <a:t>If we can observe unbiased choices, then we can use all the tools of standard welfare economics.</a:t>
            </a:r>
            <a:endParaRPr lang="en-US" b="0" u="none" strike="noStrike" dirty="0">
              <a:solidFill>
                <a:srgbClr val="000000"/>
              </a:solidFill>
              <a:effectLst/>
            </a:endParaRPr>
          </a:p>
          <a:p>
            <a:pPr lvl="1" fontAlgn="base">
              <a:spcBef>
                <a:spcPts val="0"/>
              </a:spcBef>
            </a:pPr>
            <a:endParaRPr lang="en-US" b="0" i="0" u="none" strike="noStrike" dirty="0">
              <a:solidFill>
                <a:srgbClr val="000000"/>
              </a:solidFill>
              <a:effectLst/>
            </a:endParaRPr>
          </a:p>
        </p:txBody>
      </p:sp>
    </p:spTree>
    <p:extLst>
      <p:ext uri="{BB962C8B-B14F-4D97-AF65-F5344CB8AC3E}">
        <p14:creationId xmlns:p14="http://schemas.microsoft.com/office/powerpoint/2010/main" val="3605475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AB84D-511D-027A-F85A-608AD4161218}"/>
              </a:ext>
            </a:extLst>
          </p:cNvPr>
          <p:cNvSpPr>
            <a:spLocks noGrp="1"/>
          </p:cNvSpPr>
          <p:nvPr>
            <p:ph type="title"/>
          </p:nvPr>
        </p:nvSpPr>
        <p:spPr/>
        <p:txBody>
          <a:bodyPr/>
          <a:lstStyle/>
          <a:p>
            <a:r>
              <a:rPr lang="en-US" dirty="0"/>
              <a:t>What is a bias or a mistake?</a:t>
            </a:r>
          </a:p>
        </p:txBody>
      </p:sp>
      <p:sp>
        <p:nvSpPr>
          <p:cNvPr id="3" name="Content Placeholder 2">
            <a:extLst>
              <a:ext uri="{FF2B5EF4-FFF2-40B4-BE49-F238E27FC236}">
                <a16:creationId xmlns:a16="http://schemas.microsoft.com/office/drawing/2014/main" id="{2187C9C5-48E5-41AA-0B8F-60E7A98CD142}"/>
              </a:ext>
            </a:extLst>
          </p:cNvPr>
          <p:cNvSpPr>
            <a:spLocks noGrp="1"/>
          </p:cNvSpPr>
          <p:nvPr>
            <p:ph idx="1"/>
          </p:nvPr>
        </p:nvSpPr>
        <p:spPr/>
        <p:txBody>
          <a:bodyPr>
            <a:normAutofit/>
          </a:bodyPr>
          <a:lstStyle/>
          <a:p>
            <a:pPr marL="685800" indent="-457200" fontAlgn="base">
              <a:spcBef>
                <a:spcPts val="0"/>
              </a:spcBef>
            </a:pPr>
            <a:r>
              <a:rPr lang="en-US" dirty="0">
                <a:solidFill>
                  <a:srgbClr val="000000"/>
                </a:solidFill>
              </a:rPr>
              <a:t>Getting hit by a car in London is obviously a mistake</a:t>
            </a:r>
            <a:r>
              <a:rPr lang="en-US" b="0" i="0" u="none" strike="noStrike" dirty="0">
                <a:solidFill>
                  <a:srgbClr val="000000"/>
                </a:solidFill>
                <a:effectLst/>
                <a:latin typeface="Arial" panose="020B0604020202020204" pitchFamily="34" charset="0"/>
              </a:rPr>
              <a:t>. </a:t>
            </a:r>
          </a:p>
          <a:p>
            <a:pPr marL="685800" indent="-457200" fontAlgn="base">
              <a:spcBef>
                <a:spcPts val="0"/>
              </a:spcBef>
            </a:pPr>
            <a:r>
              <a:rPr lang="en-US" b="0" i="0" u="none" strike="noStrike" dirty="0">
                <a:solidFill>
                  <a:srgbClr val="000000"/>
                </a:solidFill>
                <a:effectLst/>
                <a:latin typeface="Arial" panose="020B0604020202020204" pitchFamily="34" charset="0"/>
              </a:rPr>
              <a:t>Can we write </a:t>
            </a:r>
            <a:r>
              <a:rPr lang="en-US" b="1" i="0" u="none" strike="noStrike" dirty="0">
                <a:solidFill>
                  <a:srgbClr val="000000"/>
                </a:solidFill>
                <a:effectLst/>
                <a:latin typeface="Arial" panose="020B0604020202020204" pitchFamily="34" charset="0"/>
              </a:rPr>
              <a:t>a general definition </a:t>
            </a:r>
            <a:r>
              <a:rPr lang="en-US" b="0" i="0" u="none" strike="noStrike" dirty="0">
                <a:solidFill>
                  <a:srgbClr val="000000"/>
                </a:solidFill>
                <a:effectLst/>
                <a:latin typeface="Arial" panose="020B0604020202020204" pitchFamily="34" charset="0"/>
              </a:rPr>
              <a:t>of a mistake/biased choice?</a:t>
            </a:r>
          </a:p>
          <a:p>
            <a:pPr marL="685800" indent="-457200" fontAlgn="base">
              <a:spcBef>
                <a:spcPts val="0"/>
              </a:spcBef>
            </a:pPr>
            <a:endParaRPr lang="en-US" b="0" i="0" u="none" strike="noStrike" dirty="0">
              <a:solidFill>
                <a:srgbClr val="000000"/>
              </a:solidFill>
              <a:effectLst/>
              <a:latin typeface="Arial" panose="020B0604020202020204" pitchFamily="34" charset="0"/>
            </a:endParaRPr>
          </a:p>
          <a:p>
            <a:pPr marL="685800" indent="-457200" fontAlgn="base">
              <a:spcBef>
                <a:spcPts val="0"/>
              </a:spcBef>
            </a:pPr>
            <a:r>
              <a:rPr lang="en-US" dirty="0">
                <a:solidFill>
                  <a:srgbClr val="000000"/>
                </a:solidFill>
              </a:rPr>
              <a:t>A common proposed definition</a:t>
            </a:r>
          </a:p>
          <a:p>
            <a:pPr marL="1143000" lvl="1" indent="-457200" fontAlgn="base">
              <a:spcBef>
                <a:spcPts val="0"/>
              </a:spcBef>
            </a:pPr>
            <a:r>
              <a:rPr lang="en-US" b="0" i="1" u="none" strike="noStrike" dirty="0">
                <a:solidFill>
                  <a:srgbClr val="000000"/>
                </a:solidFill>
                <a:effectLst/>
                <a:latin typeface="Arial" panose="020B0604020202020204" pitchFamily="34" charset="0"/>
              </a:rPr>
              <a:t>An unbiased choice </a:t>
            </a:r>
            <a:r>
              <a:rPr lang="en-US" i="1" dirty="0">
                <a:solidFill>
                  <a:srgbClr val="000000"/>
                </a:solidFill>
              </a:rPr>
              <a:t>is a choice </a:t>
            </a:r>
            <a:r>
              <a:rPr lang="en-US" b="0" i="1" u="none" strike="noStrike" dirty="0">
                <a:solidFill>
                  <a:srgbClr val="000000"/>
                </a:solidFill>
                <a:effectLst/>
                <a:latin typeface="Arial" panose="020B0604020202020204" pitchFamily="34" charset="0"/>
              </a:rPr>
              <a:t>that does reflect true preferences.</a:t>
            </a:r>
          </a:p>
          <a:p>
            <a:pPr marL="1143000" lvl="1" indent="-457200" fontAlgn="base">
              <a:spcBef>
                <a:spcPts val="0"/>
              </a:spcBef>
            </a:pPr>
            <a:r>
              <a:rPr lang="en-US" b="0" i="1" u="none" strike="noStrike" dirty="0">
                <a:solidFill>
                  <a:srgbClr val="000000"/>
                </a:solidFill>
                <a:effectLst/>
                <a:latin typeface="Arial" panose="020B0604020202020204" pitchFamily="34" charset="0"/>
              </a:rPr>
              <a:t>A biased choice </a:t>
            </a:r>
            <a:r>
              <a:rPr lang="en-US" i="1" dirty="0">
                <a:solidFill>
                  <a:srgbClr val="000000"/>
                </a:solidFill>
              </a:rPr>
              <a:t>is a choice </a:t>
            </a:r>
            <a:r>
              <a:rPr lang="en-US" b="0" i="1" u="none" strike="noStrike" dirty="0">
                <a:solidFill>
                  <a:srgbClr val="000000"/>
                </a:solidFill>
                <a:effectLst/>
                <a:latin typeface="Arial" panose="020B0604020202020204" pitchFamily="34" charset="0"/>
              </a:rPr>
              <a:t>that doesn’t reflect true preferences. </a:t>
            </a:r>
          </a:p>
          <a:p>
            <a:pPr marL="1143000" lvl="1" indent="-457200" fontAlgn="base">
              <a:spcBef>
                <a:spcPts val="0"/>
              </a:spcBef>
            </a:pPr>
            <a:endParaRPr lang="en-US" b="0" u="none" strike="noStrike" dirty="0">
              <a:solidFill>
                <a:srgbClr val="000000"/>
              </a:solidFill>
              <a:effectLst/>
              <a:latin typeface="Arial" panose="020B0604020202020204" pitchFamily="34" charset="0"/>
            </a:endParaRPr>
          </a:p>
          <a:p>
            <a:pPr marL="685800" indent="-457200" fontAlgn="base">
              <a:spcBef>
                <a:spcPts val="0"/>
              </a:spcBef>
            </a:pPr>
            <a:r>
              <a:rPr lang="en-US" dirty="0">
                <a:solidFill>
                  <a:srgbClr val="000000"/>
                </a:solidFill>
              </a:rPr>
              <a:t>Problem: With this definition, we can’t use choice data to learn about true preferences.</a:t>
            </a:r>
          </a:p>
          <a:p>
            <a:pPr marL="1143000" lvl="1" indent="-457200" fontAlgn="base">
              <a:spcBef>
                <a:spcPts val="0"/>
              </a:spcBef>
            </a:pPr>
            <a:r>
              <a:rPr lang="en-US" dirty="0">
                <a:solidFill>
                  <a:srgbClr val="000000"/>
                </a:solidFill>
              </a:rPr>
              <a:t>Data on unbiased choices would reveal true preferences…</a:t>
            </a:r>
          </a:p>
          <a:p>
            <a:pPr marL="1143000" lvl="1" indent="-457200" fontAlgn="base">
              <a:spcBef>
                <a:spcPts val="0"/>
              </a:spcBef>
            </a:pPr>
            <a:r>
              <a:rPr lang="en-US" dirty="0">
                <a:solidFill>
                  <a:srgbClr val="000000"/>
                </a:solidFill>
              </a:rPr>
              <a:t>But the </a:t>
            </a:r>
            <a:r>
              <a:rPr lang="en-US" dirty="0" err="1">
                <a:solidFill>
                  <a:srgbClr val="000000"/>
                </a:solidFill>
              </a:rPr>
              <a:t>defn</a:t>
            </a:r>
            <a:r>
              <a:rPr lang="en-US" dirty="0">
                <a:solidFill>
                  <a:srgbClr val="000000"/>
                </a:solidFill>
              </a:rPr>
              <a:t>. u</a:t>
            </a:r>
            <a:r>
              <a:rPr lang="en-US" b="0" i="0" u="none" strike="noStrike" dirty="0">
                <a:solidFill>
                  <a:srgbClr val="000000"/>
                </a:solidFill>
                <a:effectLst/>
                <a:latin typeface="Arial" panose="020B0604020202020204" pitchFamily="34" charset="0"/>
              </a:rPr>
              <a:t>ses true </a:t>
            </a:r>
            <a:r>
              <a:rPr lang="en-US" dirty="0">
                <a:solidFill>
                  <a:srgbClr val="000000"/>
                </a:solidFill>
              </a:rPr>
              <a:t>p</a:t>
            </a:r>
            <a:r>
              <a:rPr lang="en-US" b="0" i="0" u="none" strike="noStrike" dirty="0">
                <a:solidFill>
                  <a:srgbClr val="000000"/>
                </a:solidFill>
                <a:effectLst/>
                <a:latin typeface="Arial" panose="020B0604020202020204" pitchFamily="34" charset="0"/>
              </a:rPr>
              <a:t>references </a:t>
            </a:r>
            <a:r>
              <a:rPr lang="en-US" dirty="0">
                <a:solidFill>
                  <a:srgbClr val="000000"/>
                </a:solidFill>
              </a:rPr>
              <a:t>to say which</a:t>
            </a:r>
            <a:r>
              <a:rPr lang="en-US" b="0" i="0" u="none" strike="noStrike" dirty="0">
                <a:solidFill>
                  <a:srgbClr val="000000"/>
                </a:solidFill>
                <a:effectLst/>
                <a:latin typeface="Arial" panose="020B0604020202020204" pitchFamily="34" charset="0"/>
              </a:rPr>
              <a:t> choices</a:t>
            </a:r>
            <a:r>
              <a:rPr lang="en-US" dirty="0">
                <a:solidFill>
                  <a:srgbClr val="000000"/>
                </a:solidFill>
              </a:rPr>
              <a:t> are</a:t>
            </a:r>
            <a:r>
              <a:rPr lang="en-US" b="0" i="0" u="none" strike="noStrike" dirty="0">
                <a:solidFill>
                  <a:srgbClr val="000000"/>
                </a:solidFill>
                <a:effectLst/>
                <a:latin typeface="Arial" panose="020B0604020202020204" pitchFamily="34" charset="0"/>
              </a:rPr>
              <a:t> </a:t>
            </a:r>
            <a:r>
              <a:rPr lang="en-US" dirty="0">
                <a:solidFill>
                  <a:srgbClr val="000000"/>
                </a:solidFill>
              </a:rPr>
              <a:t>u</a:t>
            </a:r>
            <a:r>
              <a:rPr lang="en-US" b="0" i="0" u="none" strike="noStrike" dirty="0">
                <a:solidFill>
                  <a:srgbClr val="000000"/>
                </a:solidFill>
                <a:effectLst/>
                <a:latin typeface="Arial" panose="020B0604020202020204" pitchFamily="34" charset="0"/>
              </a:rPr>
              <a:t>nbiased</a:t>
            </a:r>
          </a:p>
          <a:p>
            <a:pPr marL="1143000" lvl="1" indent="-457200" fontAlgn="base">
              <a:spcBef>
                <a:spcPts val="0"/>
              </a:spcBef>
            </a:pPr>
            <a:r>
              <a:rPr lang="en-US" b="0" i="0" u="none" strike="noStrike" dirty="0">
                <a:solidFill>
                  <a:srgbClr val="000000"/>
                </a:solidFill>
                <a:effectLst/>
                <a:latin typeface="Arial" panose="020B0604020202020204" pitchFamily="34" charset="0"/>
              </a:rPr>
              <a:t>This is circular!</a:t>
            </a:r>
          </a:p>
          <a:p>
            <a:pPr marL="1143000" lvl="1" indent="-457200" fontAlgn="base">
              <a:spcBef>
                <a:spcPts val="0"/>
              </a:spcBef>
            </a:pPr>
            <a:endParaRPr lang="en-US" dirty="0">
              <a:solidFill>
                <a:srgbClr val="000000"/>
              </a:solidFill>
            </a:endParaRPr>
          </a:p>
          <a:p>
            <a:pPr indent="0" fontAlgn="base">
              <a:spcBef>
                <a:spcPts val="0"/>
              </a:spcBef>
              <a:buNone/>
            </a:pPr>
            <a:r>
              <a:rPr lang="en-US" b="0" i="0" u="none" strike="noStrike" dirty="0">
                <a:solidFill>
                  <a:srgbClr val="000000"/>
                </a:solidFill>
                <a:effectLst/>
                <a:latin typeface="Arial" panose="020B0604020202020204" pitchFamily="34" charset="0"/>
              </a:rPr>
              <a:t>Need to identify mistakes in some other way…</a:t>
            </a:r>
          </a:p>
          <a:p>
            <a:endParaRPr lang="en-US" dirty="0"/>
          </a:p>
        </p:txBody>
      </p:sp>
    </p:spTree>
    <p:extLst>
      <p:ext uri="{BB962C8B-B14F-4D97-AF65-F5344CB8AC3E}">
        <p14:creationId xmlns:p14="http://schemas.microsoft.com/office/powerpoint/2010/main" val="6317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F0995-91B8-7223-BA46-04672AA17B8E}"/>
              </a:ext>
            </a:extLst>
          </p:cNvPr>
          <p:cNvSpPr>
            <a:spLocks noGrp="1"/>
          </p:cNvSpPr>
          <p:nvPr>
            <p:ph type="title"/>
          </p:nvPr>
        </p:nvSpPr>
        <p:spPr/>
        <p:txBody>
          <a:bodyPr/>
          <a:lstStyle/>
          <a:p>
            <a:r>
              <a:rPr lang="en-US" dirty="0"/>
              <a:t>Identifying Mistakes</a:t>
            </a:r>
          </a:p>
        </p:txBody>
      </p:sp>
    </p:spTree>
    <p:extLst>
      <p:ext uri="{BB962C8B-B14F-4D97-AF65-F5344CB8AC3E}">
        <p14:creationId xmlns:p14="http://schemas.microsoft.com/office/powerpoint/2010/main" val="1427981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AB84D-511D-027A-F85A-608AD4161218}"/>
              </a:ext>
            </a:extLst>
          </p:cNvPr>
          <p:cNvSpPr>
            <a:spLocks noGrp="1"/>
          </p:cNvSpPr>
          <p:nvPr>
            <p:ph type="title"/>
          </p:nvPr>
        </p:nvSpPr>
        <p:spPr/>
        <p:txBody>
          <a:bodyPr/>
          <a:lstStyle/>
          <a:p>
            <a:r>
              <a:rPr lang="en-US" dirty="0"/>
              <a:t>Example 1: car purchases</a:t>
            </a:r>
          </a:p>
        </p:txBody>
      </p:sp>
      <p:sp>
        <p:nvSpPr>
          <p:cNvPr id="3" name="Content Placeholder 2">
            <a:extLst>
              <a:ext uri="{FF2B5EF4-FFF2-40B4-BE49-F238E27FC236}">
                <a16:creationId xmlns:a16="http://schemas.microsoft.com/office/drawing/2014/main" id="{2187C9C5-48E5-41AA-0B8F-60E7A98CD142}"/>
              </a:ext>
            </a:extLst>
          </p:cNvPr>
          <p:cNvSpPr>
            <a:spLocks noGrp="1"/>
          </p:cNvSpPr>
          <p:nvPr>
            <p:ph idx="1"/>
          </p:nvPr>
        </p:nvSpPr>
        <p:spPr/>
        <p:txBody>
          <a:bodyPr>
            <a:normAutofit/>
          </a:bodyPr>
          <a:lstStyle/>
          <a:p>
            <a:pPr marL="685800" indent="-457200" fontAlgn="base">
              <a:spcBef>
                <a:spcPts val="0"/>
              </a:spcBef>
            </a:pPr>
            <a:r>
              <a:rPr lang="en-US" b="0" i="0" u="none" strike="noStrike" dirty="0">
                <a:solidFill>
                  <a:srgbClr val="000000"/>
                </a:solidFill>
                <a:effectLst/>
                <a:latin typeface="Arial" panose="020B0604020202020204" pitchFamily="34" charset="0"/>
              </a:rPr>
              <a:t>On sunny days, people buy convertibles more than on rainy ones (</a:t>
            </a:r>
            <a:r>
              <a:rPr lang="en-US" b="0" i="0" u="none" strike="noStrike" dirty="0" err="1">
                <a:solidFill>
                  <a:srgbClr val="000000"/>
                </a:solidFill>
                <a:effectLst/>
                <a:latin typeface="Arial" panose="020B0604020202020204" pitchFamily="34" charset="0"/>
              </a:rPr>
              <a:t>Busse</a:t>
            </a:r>
            <a:r>
              <a:rPr lang="en-US" b="0" i="0" u="none" strike="noStrike" dirty="0">
                <a:solidFill>
                  <a:srgbClr val="000000"/>
                </a:solidFill>
                <a:effectLst/>
                <a:latin typeface="Arial" panose="020B0604020202020204" pitchFamily="34" charset="0"/>
              </a:rPr>
              <a:t> et al 2015)</a:t>
            </a:r>
          </a:p>
          <a:p>
            <a:pPr marL="685800" indent="-457200" fontAlgn="base">
              <a:spcBef>
                <a:spcPts val="0"/>
              </a:spcBef>
            </a:pPr>
            <a:endParaRPr lang="en-US" b="0" i="0" u="none" strike="noStrike" dirty="0">
              <a:solidFill>
                <a:srgbClr val="000000"/>
              </a:solidFill>
              <a:effectLst/>
              <a:latin typeface="Arial" panose="020B0604020202020204" pitchFamily="34" charset="0"/>
            </a:endParaRPr>
          </a:p>
          <a:p>
            <a:pPr marL="685800" indent="-457200" fontAlgn="base">
              <a:spcBef>
                <a:spcPts val="0"/>
              </a:spcBef>
            </a:pPr>
            <a:r>
              <a:rPr lang="en-US" b="0" i="0" u="none" strike="noStrike" dirty="0">
                <a:solidFill>
                  <a:srgbClr val="000000"/>
                </a:solidFill>
                <a:effectLst/>
                <a:latin typeface="Arial" panose="020B0604020202020204" pitchFamily="34" charset="0"/>
              </a:rPr>
              <a:t>Evidence of </a:t>
            </a:r>
            <a:r>
              <a:rPr lang="en-US" b="1" u="none" strike="noStrike" dirty="0">
                <a:solidFill>
                  <a:srgbClr val="000000"/>
                </a:solidFill>
                <a:effectLst/>
                <a:latin typeface="Arial" panose="020B0604020202020204" pitchFamily="34" charset="0"/>
              </a:rPr>
              <a:t>choice reversals </a:t>
            </a:r>
            <a:r>
              <a:rPr lang="en-US" b="0" u="none" strike="noStrike" dirty="0">
                <a:solidFill>
                  <a:srgbClr val="000000"/>
                </a:solidFill>
                <a:effectLst/>
                <a:latin typeface="Arial" panose="020B0604020202020204" pitchFamily="34" charset="0"/>
              </a:rPr>
              <a:t>(WARP violations).</a:t>
            </a:r>
          </a:p>
          <a:p>
            <a:pPr marL="1143000" lvl="1" indent="-457200" fontAlgn="base">
              <a:spcBef>
                <a:spcPts val="0"/>
              </a:spcBef>
            </a:pPr>
            <a:r>
              <a:rPr lang="en-US" dirty="0">
                <a:solidFill>
                  <a:srgbClr val="000000"/>
                </a:solidFill>
              </a:rPr>
              <a:t>Choice reversals: suggestive evidence of mistakes!</a:t>
            </a:r>
          </a:p>
          <a:p>
            <a:pPr marL="1143000" lvl="1" indent="-457200" fontAlgn="base">
              <a:spcBef>
                <a:spcPts val="0"/>
              </a:spcBef>
            </a:pPr>
            <a:r>
              <a:rPr lang="en-US" dirty="0">
                <a:solidFill>
                  <a:srgbClr val="000000"/>
                </a:solidFill>
              </a:rPr>
              <a:t>Why?</a:t>
            </a:r>
          </a:p>
          <a:p>
            <a:pPr marL="1600200" lvl="2" indent="-457200" fontAlgn="base">
              <a:spcBef>
                <a:spcPts val="0"/>
              </a:spcBef>
            </a:pPr>
            <a:r>
              <a:rPr lang="en-US" dirty="0">
                <a:solidFill>
                  <a:srgbClr val="000000"/>
                </a:solidFill>
              </a:rPr>
              <a:t>Matt is going to the car dealership on Saturday. </a:t>
            </a:r>
          </a:p>
          <a:p>
            <a:pPr marL="1600200" lvl="2" indent="-457200" fontAlgn="base">
              <a:spcBef>
                <a:spcPts val="0"/>
              </a:spcBef>
            </a:pPr>
            <a:r>
              <a:rPr lang="en-US" dirty="0">
                <a:solidFill>
                  <a:srgbClr val="000000"/>
                </a:solidFill>
              </a:rPr>
              <a:t>If it is sunny on Saturday, Matt will buy a convertible.</a:t>
            </a:r>
          </a:p>
          <a:p>
            <a:pPr marL="1600200" lvl="2" indent="-457200" fontAlgn="base">
              <a:spcBef>
                <a:spcPts val="0"/>
              </a:spcBef>
            </a:pPr>
            <a:r>
              <a:rPr lang="en-US" dirty="0">
                <a:solidFill>
                  <a:srgbClr val="000000"/>
                </a:solidFill>
              </a:rPr>
              <a:t>If it rains on Saturday, Matt will not buy a convertible.</a:t>
            </a:r>
          </a:p>
          <a:p>
            <a:pPr marL="1600200" lvl="2" indent="-457200" fontAlgn="base">
              <a:spcBef>
                <a:spcPts val="0"/>
              </a:spcBef>
            </a:pPr>
            <a:r>
              <a:rPr lang="en-US" dirty="0">
                <a:solidFill>
                  <a:srgbClr val="000000"/>
                </a:solidFill>
              </a:rPr>
              <a:t>It cannot be that both choices satisfy Matt’s true preferences!</a:t>
            </a:r>
          </a:p>
          <a:p>
            <a:pPr marL="1143000" lvl="1" indent="-457200" fontAlgn="base">
              <a:spcBef>
                <a:spcPts val="0"/>
              </a:spcBef>
            </a:pPr>
            <a:endParaRPr lang="en-US" dirty="0">
              <a:solidFill>
                <a:srgbClr val="000000"/>
              </a:solidFill>
            </a:endParaRPr>
          </a:p>
          <a:p>
            <a:pPr marL="685800" indent="-457200" fontAlgn="base">
              <a:spcBef>
                <a:spcPts val="0"/>
              </a:spcBef>
            </a:pPr>
            <a:r>
              <a:rPr lang="en-US" dirty="0">
                <a:solidFill>
                  <a:srgbClr val="000000"/>
                </a:solidFill>
              </a:rPr>
              <a:t>Questions (discuss) </a:t>
            </a:r>
          </a:p>
          <a:p>
            <a:pPr marL="1143000" lvl="1" indent="-457200" fontAlgn="base">
              <a:spcBef>
                <a:spcPts val="0"/>
              </a:spcBef>
              <a:buFont typeface="+mj-lt"/>
              <a:buAutoNum type="arabicPeriod"/>
            </a:pPr>
            <a:r>
              <a:rPr lang="en-US" dirty="0">
                <a:solidFill>
                  <a:srgbClr val="000000"/>
                </a:solidFill>
              </a:rPr>
              <a:t>When are convertible purchases unbiased choices (</a:t>
            </a:r>
            <a:r>
              <a:rPr lang="en-US" dirty="0" err="1">
                <a:solidFill>
                  <a:srgbClr val="000000"/>
                </a:solidFill>
              </a:rPr>
              <a:t>i.e</a:t>
            </a:r>
            <a:r>
              <a:rPr lang="en-US" dirty="0">
                <a:solidFill>
                  <a:srgbClr val="000000"/>
                </a:solidFill>
              </a:rPr>
              <a:t>, when do choices reveal true preferences)?</a:t>
            </a:r>
          </a:p>
          <a:p>
            <a:pPr marL="1143000" lvl="1" indent="-457200" fontAlgn="base">
              <a:spcBef>
                <a:spcPts val="0"/>
              </a:spcBef>
              <a:buFont typeface="+mj-lt"/>
              <a:buAutoNum type="arabicPeriod"/>
            </a:pPr>
            <a:r>
              <a:rPr lang="en-US" dirty="0">
                <a:solidFill>
                  <a:srgbClr val="000000"/>
                </a:solidFill>
              </a:rPr>
              <a:t>How could you provide </a:t>
            </a:r>
            <a:r>
              <a:rPr lang="en-US" b="1" dirty="0">
                <a:solidFill>
                  <a:srgbClr val="000000"/>
                </a:solidFill>
              </a:rPr>
              <a:t>evidence</a:t>
            </a:r>
            <a:r>
              <a:rPr lang="en-US" dirty="0">
                <a:solidFill>
                  <a:srgbClr val="000000"/>
                </a:solidFill>
              </a:rPr>
              <a:t> to support your answer to 1?</a:t>
            </a:r>
            <a:endParaRPr lang="en-US" b="1" i="0" u="none" strike="noStrike" dirty="0">
              <a:solidFill>
                <a:srgbClr val="000000"/>
              </a:solidFill>
              <a:effectLst/>
              <a:latin typeface="Arial" panose="020B0604020202020204" pitchFamily="34" charset="0"/>
            </a:endParaRPr>
          </a:p>
          <a:p>
            <a:pPr marL="685800" indent="-457200" fontAlgn="base">
              <a:spcBef>
                <a:spcPts val="0"/>
              </a:spcBef>
            </a:pPr>
            <a:endParaRPr lang="en-US" b="0" i="0" u="none" strike="noStrike" dirty="0">
              <a:solidFill>
                <a:srgbClr val="000000"/>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39142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8053E-E602-97FF-428E-AEDD071D10BC}"/>
              </a:ext>
            </a:extLst>
          </p:cNvPr>
          <p:cNvSpPr>
            <a:spLocks noGrp="1"/>
          </p:cNvSpPr>
          <p:nvPr>
            <p:ph type="title"/>
          </p:nvPr>
        </p:nvSpPr>
        <p:spPr/>
        <p:txBody>
          <a:bodyPr/>
          <a:lstStyle/>
          <a:p>
            <a:r>
              <a:rPr lang="en-US" dirty="0"/>
              <a:t>Example 1: car purchases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CF0CCB7C-747E-BB41-8AAC-5FBC1ED01247}"/>
                  </a:ext>
                </a:extLst>
              </p:cNvPr>
              <p:cNvSpPr>
                <a:spLocks noGrp="1"/>
              </p:cNvSpPr>
              <p:nvPr>
                <p:ph idx="1"/>
              </p:nvPr>
            </p:nvSpPr>
            <p:spPr/>
            <p:txBody>
              <a:bodyPr>
                <a:normAutofit lnSpcReduction="10000"/>
              </a:bodyPr>
              <a:lstStyle/>
              <a:p>
                <a:pPr indent="0" fontAlgn="base">
                  <a:spcBef>
                    <a:spcPts val="0"/>
                  </a:spcBef>
                  <a:buNone/>
                </a:pPr>
                <a:r>
                  <a:rPr lang="en-US" b="1" dirty="0">
                    <a:solidFill>
                      <a:srgbClr val="000000"/>
                    </a:solidFill>
                  </a:rPr>
                  <a:t>When are convertible purchases unbiased choices?</a:t>
                </a:r>
              </a:p>
              <a:p>
                <a:pPr indent="0" fontAlgn="base">
                  <a:spcBef>
                    <a:spcPts val="0"/>
                  </a:spcBef>
                  <a:buNone/>
                </a:pPr>
                <a:endParaRPr lang="en-US" dirty="0">
                  <a:solidFill>
                    <a:srgbClr val="000000"/>
                  </a:solidFill>
                </a:endParaRPr>
              </a:p>
              <a:p>
                <a:pPr indent="0" fontAlgn="base">
                  <a:spcBef>
                    <a:spcPts val="0"/>
                  </a:spcBef>
                  <a:buNone/>
                </a:pPr>
                <a:r>
                  <a:rPr lang="en-US" dirty="0">
                    <a:solidFill>
                      <a:srgbClr val="000000"/>
                    </a:solidFill>
                  </a:rPr>
                  <a:t>At least three interpretations, with divergent policy implications</a:t>
                </a:r>
              </a:p>
              <a:p>
                <a:pPr marL="685800" indent="-457200" fontAlgn="base">
                  <a:spcBef>
                    <a:spcPts val="0"/>
                  </a:spcBef>
                  <a:buFont typeface="+mj-lt"/>
                  <a:buAutoNum type="arabicPeriod"/>
                </a:pPr>
                <a:r>
                  <a:rPr lang="en-US" sz="2400" dirty="0">
                    <a:solidFill>
                      <a:srgbClr val="000000"/>
                    </a:solidFill>
                  </a:rPr>
                  <a:t>Choices when rainy rational, choices when sunny biased</a:t>
                </a:r>
              </a:p>
              <a:p>
                <a:pPr marL="1143000" lvl="1" indent="-457200" fontAlgn="base">
                  <a:spcBef>
                    <a:spcPts val="0"/>
                  </a:spcBef>
                </a:pPr>
                <a:r>
                  <a:rPr lang="en-US" sz="2000" b="1" i="0" u="none" strike="noStrike" dirty="0">
                    <a:solidFill>
                      <a:srgbClr val="000000"/>
                    </a:solidFill>
                    <a:effectLst/>
                    <a:latin typeface="Arial" panose="020B0604020202020204" pitchFamily="34" charset="0"/>
                  </a:rPr>
                  <a:t>Overconsumption </a:t>
                </a:r>
                <a:r>
                  <a:rPr lang="en-US" sz="2000" i="0" u="none" strike="noStrike" dirty="0">
                    <a:solidFill>
                      <a:srgbClr val="000000"/>
                    </a:solidFill>
                    <a:effectLst/>
                    <a:latin typeface="Arial" panose="020B0604020202020204" pitchFamily="34" charset="0"/>
                  </a:rPr>
                  <a:t>of convertibles </a:t>
                </a:r>
                <a14:m>
                  <m:oMath xmlns:m="http://schemas.openxmlformats.org/officeDocument/2006/math">
                    <m:r>
                      <a:rPr lang="en-US" sz="2000" b="0" i="1" u="none" strike="noStrike" smtClean="0">
                        <a:solidFill>
                          <a:srgbClr val="000000"/>
                        </a:solidFill>
                        <a:effectLst/>
                        <a:latin typeface="Cambria Math" panose="02040503050406030204" pitchFamily="18" charset="0"/>
                      </a:rPr>
                      <m:t>→</m:t>
                    </m:r>
                  </m:oMath>
                </a14:m>
                <a:r>
                  <a:rPr lang="en-US" sz="2000" b="1" i="0" u="none" strike="noStrike" dirty="0">
                    <a:solidFill>
                      <a:srgbClr val="000000"/>
                    </a:solidFill>
                    <a:effectLst/>
                    <a:latin typeface="Arial" panose="020B0604020202020204" pitchFamily="34" charset="0"/>
                  </a:rPr>
                  <a:t> </a:t>
                </a:r>
                <a:r>
                  <a:rPr lang="en-US" sz="2000" b="1" dirty="0">
                    <a:solidFill>
                      <a:srgbClr val="000000"/>
                    </a:solidFill>
                  </a:rPr>
                  <a:t>tax </a:t>
                </a:r>
                <a:r>
                  <a:rPr lang="en-US" sz="2000" dirty="0">
                    <a:solidFill>
                      <a:srgbClr val="000000"/>
                    </a:solidFill>
                  </a:rPr>
                  <a:t>convertibles?</a:t>
                </a:r>
              </a:p>
              <a:p>
                <a:pPr marL="685800" indent="-457200" fontAlgn="base">
                  <a:spcBef>
                    <a:spcPts val="0"/>
                  </a:spcBef>
                  <a:buFont typeface="+mj-lt"/>
                  <a:buAutoNum type="arabicPeriod"/>
                </a:pPr>
                <a:r>
                  <a:rPr lang="en-US" sz="2400" dirty="0">
                    <a:solidFill>
                      <a:srgbClr val="000000"/>
                    </a:solidFill>
                  </a:rPr>
                  <a:t>Choices when sunny rational, choices when rainy biased</a:t>
                </a:r>
              </a:p>
              <a:p>
                <a:pPr marL="1143000" lvl="1" indent="-457200" fontAlgn="base">
                  <a:spcBef>
                    <a:spcPts val="0"/>
                  </a:spcBef>
                </a:pPr>
                <a:r>
                  <a:rPr lang="en-US" sz="2000" b="1" i="0" u="none" strike="noStrike" dirty="0">
                    <a:solidFill>
                      <a:srgbClr val="000000"/>
                    </a:solidFill>
                    <a:effectLst/>
                    <a:latin typeface="Arial" panose="020B0604020202020204" pitchFamily="34" charset="0"/>
                  </a:rPr>
                  <a:t>Underconsumption </a:t>
                </a:r>
                <a:r>
                  <a:rPr lang="en-US" sz="2000" i="0" u="none" strike="noStrike" dirty="0">
                    <a:solidFill>
                      <a:srgbClr val="000000"/>
                    </a:solidFill>
                    <a:effectLst/>
                    <a:latin typeface="Arial" panose="020B0604020202020204" pitchFamily="34" charset="0"/>
                  </a:rPr>
                  <a:t>of convertibles </a:t>
                </a:r>
                <a14:m>
                  <m:oMath xmlns:m="http://schemas.openxmlformats.org/officeDocument/2006/math">
                    <m:r>
                      <a:rPr lang="en-US" sz="2000" b="0" i="1" u="none" strike="noStrike" smtClean="0">
                        <a:solidFill>
                          <a:srgbClr val="000000"/>
                        </a:solidFill>
                        <a:effectLst/>
                        <a:latin typeface="Cambria Math" panose="02040503050406030204" pitchFamily="18" charset="0"/>
                      </a:rPr>
                      <m:t>→</m:t>
                    </m:r>
                  </m:oMath>
                </a14:m>
                <a:r>
                  <a:rPr lang="en-US" sz="2000" b="1" i="0" u="none" strike="noStrike" dirty="0">
                    <a:solidFill>
                      <a:srgbClr val="000000"/>
                    </a:solidFill>
                    <a:effectLst/>
                    <a:latin typeface="Arial" panose="020B0604020202020204" pitchFamily="34" charset="0"/>
                  </a:rPr>
                  <a:t> </a:t>
                </a:r>
                <a:r>
                  <a:rPr lang="en-US" sz="2000" b="1" dirty="0">
                    <a:solidFill>
                      <a:srgbClr val="000000"/>
                    </a:solidFill>
                  </a:rPr>
                  <a:t>subsidize </a:t>
                </a:r>
                <a:r>
                  <a:rPr lang="en-US" sz="2000" dirty="0">
                    <a:solidFill>
                      <a:srgbClr val="000000"/>
                    </a:solidFill>
                  </a:rPr>
                  <a:t>convertibles?</a:t>
                </a:r>
              </a:p>
              <a:p>
                <a:pPr marL="685800" indent="-457200" fontAlgn="base">
                  <a:spcBef>
                    <a:spcPts val="0"/>
                  </a:spcBef>
                  <a:buFont typeface="+mj-lt"/>
                  <a:buAutoNum type="arabicPeriod"/>
                </a:pPr>
                <a:r>
                  <a:rPr lang="en-US" sz="2400" dirty="0">
                    <a:solidFill>
                      <a:srgbClr val="000000"/>
                    </a:solidFill>
                  </a:rPr>
                  <a:t>Choices are driven by projection bias</a:t>
                </a:r>
              </a:p>
              <a:p>
                <a:pPr marL="1143000" lvl="1" indent="-457200" fontAlgn="base">
                  <a:spcBef>
                    <a:spcPts val="0"/>
                  </a:spcBef>
                </a:pPr>
                <a:r>
                  <a:rPr lang="en-US" sz="2000" dirty="0">
                    <a:solidFill>
                      <a:srgbClr val="000000"/>
                    </a:solidFill>
                  </a:rPr>
                  <a:t>True utility is in between perceived utility on sunny days and perceived utility on rainy days. Some overconsumption, some underconsumption </a:t>
                </a:r>
                <a14:m>
                  <m:oMath xmlns:m="http://schemas.openxmlformats.org/officeDocument/2006/math">
                    <m:r>
                      <a:rPr lang="en-US" sz="2000" i="1">
                        <a:solidFill>
                          <a:srgbClr val="000000"/>
                        </a:solidFill>
                        <a:latin typeface="Cambria Math" panose="02040503050406030204" pitchFamily="18" charset="0"/>
                      </a:rPr>
                      <m:t>→</m:t>
                    </m:r>
                  </m:oMath>
                </a14:m>
                <a:r>
                  <a:rPr lang="en-US" sz="2000" dirty="0"/>
                  <a:t> </a:t>
                </a:r>
                <a:r>
                  <a:rPr lang="en-US" sz="2000" dirty="0">
                    <a:solidFill>
                      <a:srgbClr val="000000"/>
                    </a:solidFill>
                  </a:rPr>
                  <a:t>policy implication unclear</a:t>
                </a:r>
              </a:p>
              <a:p>
                <a:pPr marL="1143000" lvl="1" indent="-457200" fontAlgn="base">
                  <a:spcBef>
                    <a:spcPts val="0"/>
                  </a:spcBef>
                </a:pPr>
                <a:endParaRPr lang="en-US" sz="2000" i="1" dirty="0">
                  <a:solidFill>
                    <a:srgbClr val="000000"/>
                  </a:solidFill>
                </a:endParaRPr>
              </a:p>
              <a:p>
                <a:pPr indent="0" fontAlgn="base">
                  <a:spcBef>
                    <a:spcPts val="0"/>
                  </a:spcBef>
                  <a:buNone/>
                </a:pPr>
                <a:r>
                  <a:rPr lang="en-US" b="1" dirty="0">
                    <a:solidFill>
                      <a:srgbClr val="000000"/>
                    </a:solidFill>
                  </a:rPr>
                  <a:t>Providing evidence for a favored interpretation</a:t>
                </a:r>
              </a:p>
              <a:p>
                <a:pPr indent="0" fontAlgn="base">
                  <a:spcBef>
                    <a:spcPts val="0"/>
                  </a:spcBef>
                  <a:buNone/>
                </a:pPr>
                <a:endParaRPr lang="en-US" i="1" dirty="0">
                  <a:solidFill>
                    <a:srgbClr val="000000"/>
                  </a:solidFill>
                </a:endParaRPr>
              </a:p>
              <a:p>
                <a:pPr marL="685800" indent="-457200" fontAlgn="base">
                  <a:spcBef>
                    <a:spcPts val="0"/>
                  </a:spcBef>
                </a:pPr>
                <a:r>
                  <a:rPr lang="en-US" sz="2400" dirty="0">
                    <a:solidFill>
                      <a:srgbClr val="000000"/>
                    </a:solidFill>
                  </a:rPr>
                  <a:t>Car returns after purchases on sunny days</a:t>
                </a:r>
              </a:p>
              <a:p>
                <a:pPr marL="1143000" lvl="1" indent="-457200" fontAlgn="base">
                  <a:spcBef>
                    <a:spcPts val="0"/>
                  </a:spcBef>
                </a:pPr>
                <a:r>
                  <a:rPr lang="en-US" sz="2000" dirty="0">
                    <a:solidFill>
                      <a:srgbClr val="000000"/>
                    </a:solidFill>
                  </a:rPr>
                  <a:t>Some choices on sunny days are mistakes. Rules out extreme version of (2).</a:t>
                </a:r>
              </a:p>
              <a:p>
                <a:pPr marL="1143000" lvl="1" indent="-457200" fontAlgn="base">
                  <a:spcBef>
                    <a:spcPts val="0"/>
                  </a:spcBef>
                </a:pPr>
                <a:r>
                  <a:rPr lang="en-US" sz="2000" dirty="0">
                    <a:solidFill>
                      <a:srgbClr val="000000"/>
                    </a:solidFill>
                  </a:rPr>
                  <a:t>But it’s harder to find evidence that non-purchases on rainy days are mistake</a:t>
                </a:r>
              </a:p>
              <a:p>
                <a:pPr marL="685800" indent="-457200" fontAlgn="base">
                  <a:spcBef>
                    <a:spcPts val="0"/>
                  </a:spcBef>
                </a:pPr>
                <a:r>
                  <a:rPr lang="en-US" sz="2400" dirty="0">
                    <a:solidFill>
                      <a:srgbClr val="000000"/>
                    </a:solidFill>
                  </a:rPr>
                  <a:t>Experiment where treated consumers informed about frac. of rainy days?</a:t>
                </a:r>
                <a:endParaRPr lang="en-US" sz="2000" dirty="0">
                  <a:solidFill>
                    <a:srgbClr val="000000"/>
                  </a:solidFill>
                </a:endParaRPr>
              </a:p>
              <a:p>
                <a:pPr indent="0" fontAlgn="base">
                  <a:spcBef>
                    <a:spcPts val="0"/>
                  </a:spcBef>
                  <a:buNone/>
                </a:pPr>
                <a:endParaRPr lang="en-US" dirty="0">
                  <a:solidFill>
                    <a:srgbClr val="000000"/>
                  </a:solidFill>
                </a:endParaRPr>
              </a:p>
              <a:p>
                <a:pPr lvl="1" indent="0" fontAlgn="base">
                  <a:spcBef>
                    <a:spcPts val="0"/>
                  </a:spcBef>
                  <a:buNone/>
                </a:pPr>
                <a:endParaRPr lang="en-US" sz="2000" dirty="0">
                  <a:solidFill>
                    <a:srgbClr val="000000"/>
                  </a:solidFill>
                </a:endParaRPr>
              </a:p>
            </p:txBody>
          </p:sp>
        </mc:Choice>
        <mc:Fallback>
          <p:sp>
            <p:nvSpPr>
              <p:cNvPr id="3" name="Content Placeholder 2">
                <a:extLst>
                  <a:ext uri="{FF2B5EF4-FFF2-40B4-BE49-F238E27FC236}">
                    <a16:creationId xmlns:a16="http://schemas.microsoft.com/office/drawing/2014/main" id="{CF0CCB7C-747E-BB41-8AAC-5FBC1ED01247}"/>
                  </a:ext>
                </a:extLst>
              </p:cNvPr>
              <p:cNvSpPr>
                <a:spLocks noGrp="1" noRot="1" noChangeAspect="1" noMove="1" noResize="1" noEditPoints="1" noAdjustHandles="1" noChangeArrowheads="1" noChangeShapeType="1" noTextEdit="1"/>
              </p:cNvSpPr>
              <p:nvPr>
                <p:ph idx="1"/>
              </p:nvPr>
            </p:nvSpPr>
            <p:spPr>
              <a:blipFill>
                <a:blip r:embed="rId3"/>
                <a:stretch>
                  <a:fillRect t="-2582"/>
                </a:stretch>
              </a:blipFill>
            </p:spPr>
            <p:txBody>
              <a:bodyPr/>
              <a:lstStyle/>
              <a:p>
                <a:r>
                  <a:rPr lang="en-US">
                    <a:noFill/>
                  </a:rPr>
                  <a:t> </a:t>
                </a:r>
              </a:p>
            </p:txBody>
          </p:sp>
        </mc:Fallback>
      </mc:AlternateContent>
    </p:spTree>
    <p:extLst>
      <p:ext uri="{BB962C8B-B14F-4D97-AF65-F5344CB8AC3E}">
        <p14:creationId xmlns:p14="http://schemas.microsoft.com/office/powerpoint/2010/main" val="3104044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8053E-E602-97FF-428E-AEDD071D10BC}"/>
              </a:ext>
            </a:extLst>
          </p:cNvPr>
          <p:cNvSpPr>
            <a:spLocks noGrp="1"/>
          </p:cNvSpPr>
          <p:nvPr>
            <p:ph type="title"/>
          </p:nvPr>
        </p:nvSpPr>
        <p:spPr/>
        <p:txBody>
          <a:bodyPr/>
          <a:lstStyle/>
          <a:p>
            <a:r>
              <a:rPr lang="en-US" dirty="0"/>
              <a:t>Example 2: Time-inconsistency</a:t>
            </a:r>
          </a:p>
        </p:txBody>
      </p:sp>
      <p:sp>
        <p:nvSpPr>
          <p:cNvPr id="3" name="Content Placeholder 2">
            <a:extLst>
              <a:ext uri="{FF2B5EF4-FFF2-40B4-BE49-F238E27FC236}">
                <a16:creationId xmlns:a16="http://schemas.microsoft.com/office/drawing/2014/main" id="{CF0CCB7C-747E-BB41-8AAC-5FBC1ED01247}"/>
              </a:ext>
            </a:extLst>
          </p:cNvPr>
          <p:cNvSpPr>
            <a:spLocks noGrp="1"/>
          </p:cNvSpPr>
          <p:nvPr>
            <p:ph idx="1"/>
          </p:nvPr>
        </p:nvSpPr>
        <p:spPr/>
        <p:txBody>
          <a:bodyPr/>
          <a:lstStyle/>
          <a:p>
            <a:pPr marL="685800" indent="-457200" fontAlgn="base">
              <a:spcBef>
                <a:spcPts val="0"/>
              </a:spcBef>
            </a:pPr>
            <a:r>
              <a:rPr lang="en-US" dirty="0">
                <a:solidFill>
                  <a:srgbClr val="000000"/>
                </a:solidFill>
              </a:rPr>
              <a:t>Matt has a reservation at </a:t>
            </a:r>
            <a:r>
              <a:rPr lang="en-US" dirty="0" err="1">
                <a:solidFill>
                  <a:srgbClr val="000000"/>
                </a:solidFill>
              </a:rPr>
              <a:t>Terun</a:t>
            </a:r>
            <a:r>
              <a:rPr lang="en-US" dirty="0">
                <a:solidFill>
                  <a:srgbClr val="000000"/>
                </a:solidFill>
              </a:rPr>
              <a:t> on Friday night</a:t>
            </a:r>
          </a:p>
          <a:p>
            <a:pPr marL="1143000" lvl="1" indent="-457200" fontAlgn="base">
              <a:spcBef>
                <a:spcPts val="0"/>
              </a:spcBef>
            </a:pPr>
            <a:r>
              <a:rPr lang="en-US" dirty="0">
                <a:solidFill>
                  <a:srgbClr val="000000"/>
                </a:solidFill>
              </a:rPr>
              <a:t>Matt will choose between eating pizza or salad</a:t>
            </a:r>
          </a:p>
          <a:p>
            <a:pPr marL="1143000" lvl="1" indent="-457200" fontAlgn="base">
              <a:spcBef>
                <a:spcPts val="0"/>
              </a:spcBef>
            </a:pPr>
            <a:r>
              <a:rPr lang="en-US" dirty="0">
                <a:solidFill>
                  <a:srgbClr val="000000"/>
                </a:solidFill>
              </a:rPr>
              <a:t>If Matt could pre-commit (decide Friday morning): </a:t>
            </a:r>
            <a:r>
              <a:rPr lang="en-US" b="1" dirty="0">
                <a:solidFill>
                  <a:srgbClr val="000000"/>
                </a:solidFill>
              </a:rPr>
              <a:t>salad</a:t>
            </a:r>
          </a:p>
          <a:p>
            <a:pPr marL="1143000" lvl="1" indent="-457200" fontAlgn="base">
              <a:spcBef>
                <a:spcPts val="0"/>
              </a:spcBef>
            </a:pPr>
            <a:r>
              <a:rPr lang="en-US" dirty="0">
                <a:solidFill>
                  <a:srgbClr val="000000"/>
                </a:solidFill>
              </a:rPr>
              <a:t>If Matt decides at </a:t>
            </a:r>
            <a:r>
              <a:rPr lang="en-US" dirty="0" err="1">
                <a:solidFill>
                  <a:srgbClr val="000000"/>
                </a:solidFill>
              </a:rPr>
              <a:t>Terun</a:t>
            </a:r>
            <a:r>
              <a:rPr lang="en-US" dirty="0">
                <a:solidFill>
                  <a:srgbClr val="000000"/>
                </a:solidFill>
              </a:rPr>
              <a:t>: </a:t>
            </a:r>
            <a:r>
              <a:rPr lang="en-US" b="1" dirty="0">
                <a:solidFill>
                  <a:srgbClr val="000000"/>
                </a:solidFill>
              </a:rPr>
              <a:t>pizza</a:t>
            </a:r>
          </a:p>
          <a:p>
            <a:pPr marL="685800" indent="-457200" fontAlgn="base">
              <a:spcBef>
                <a:spcPts val="0"/>
              </a:spcBef>
            </a:pPr>
            <a:r>
              <a:rPr lang="en-US" b="1" dirty="0">
                <a:solidFill>
                  <a:srgbClr val="000000"/>
                </a:solidFill>
              </a:rPr>
              <a:t>Choice reversal</a:t>
            </a:r>
            <a:r>
              <a:rPr lang="en-US" dirty="0">
                <a:solidFill>
                  <a:srgbClr val="000000"/>
                </a:solidFill>
              </a:rPr>
              <a:t> (time-inconsistency)</a:t>
            </a:r>
          </a:p>
          <a:p>
            <a:pPr marL="685800" indent="-457200" fontAlgn="base">
              <a:spcBef>
                <a:spcPts val="0"/>
              </a:spcBef>
            </a:pPr>
            <a:endParaRPr lang="en-US" dirty="0">
              <a:solidFill>
                <a:srgbClr val="000000"/>
              </a:solidFill>
            </a:endParaRPr>
          </a:p>
          <a:p>
            <a:pPr marL="685800" indent="-457200" fontAlgn="base">
              <a:spcBef>
                <a:spcPts val="0"/>
              </a:spcBef>
            </a:pPr>
            <a:r>
              <a:rPr lang="en-US" dirty="0">
                <a:solidFill>
                  <a:srgbClr val="000000"/>
                </a:solidFill>
              </a:rPr>
              <a:t>Same discussion Qs:</a:t>
            </a:r>
          </a:p>
          <a:p>
            <a:pPr marL="1143000" lvl="1" indent="-457200" fontAlgn="base">
              <a:spcBef>
                <a:spcPts val="0"/>
              </a:spcBef>
              <a:buFont typeface="+mj-lt"/>
              <a:buAutoNum type="arabicPeriod"/>
            </a:pPr>
            <a:r>
              <a:rPr lang="en-US" dirty="0">
                <a:solidFill>
                  <a:srgbClr val="000000"/>
                </a:solidFill>
              </a:rPr>
              <a:t>Which choice is the mistake?</a:t>
            </a:r>
          </a:p>
          <a:p>
            <a:pPr marL="1143000" lvl="1" indent="-457200" fontAlgn="base">
              <a:spcBef>
                <a:spcPts val="0"/>
              </a:spcBef>
              <a:buFont typeface="+mj-lt"/>
              <a:buAutoNum type="arabicPeriod"/>
            </a:pPr>
            <a:r>
              <a:rPr lang="en-US" dirty="0">
                <a:solidFill>
                  <a:srgbClr val="000000"/>
                </a:solidFill>
              </a:rPr>
              <a:t>How could you provide evidence?</a:t>
            </a:r>
            <a:endParaRPr lang="en-US" b="1" i="0" u="none" strike="noStrike" dirty="0">
              <a:solidFill>
                <a:srgbClr val="000000"/>
              </a:solidFill>
              <a:effectLst/>
              <a:latin typeface="Arial" panose="020B0604020202020204" pitchFamily="34" charset="0"/>
            </a:endParaRPr>
          </a:p>
          <a:p>
            <a:pPr marL="685800" indent="-457200" fontAlgn="base">
              <a:spcBef>
                <a:spcPts val="0"/>
              </a:spcBef>
            </a:pPr>
            <a:endParaRPr lang="en-US" dirty="0">
              <a:solidFill>
                <a:srgbClr val="000000"/>
              </a:solidFill>
            </a:endParaRPr>
          </a:p>
          <a:p>
            <a:pPr marL="685800" indent="-457200" fontAlgn="base">
              <a:spcBef>
                <a:spcPts val="0"/>
              </a:spcBef>
            </a:pPr>
            <a:endParaRPr lang="en-US" b="1" dirty="0">
              <a:solidFill>
                <a:srgbClr val="000000"/>
              </a:solidFill>
            </a:endParaRPr>
          </a:p>
          <a:p>
            <a:pPr marL="685800" indent="-457200" fontAlgn="base">
              <a:spcBef>
                <a:spcPts val="0"/>
              </a:spcBef>
            </a:pPr>
            <a:endParaRPr lang="en-US" dirty="0">
              <a:solidFill>
                <a:srgbClr val="000000"/>
              </a:solidFill>
            </a:endParaRPr>
          </a:p>
          <a:p>
            <a:pPr marL="685800" indent="-457200" fontAlgn="base">
              <a:spcBef>
                <a:spcPts val="0"/>
              </a:spcBef>
            </a:pPr>
            <a:endParaRPr lang="en-US" dirty="0">
              <a:solidFill>
                <a:srgbClr val="000000"/>
              </a:solidFill>
            </a:endParaRPr>
          </a:p>
          <a:p>
            <a:pPr lvl="1" indent="0" fontAlgn="base">
              <a:spcBef>
                <a:spcPts val="0"/>
              </a:spcBef>
              <a:buNone/>
            </a:pPr>
            <a:endParaRPr lang="en-US" sz="2000" dirty="0">
              <a:solidFill>
                <a:srgbClr val="000000"/>
              </a:solidFill>
            </a:endParaRPr>
          </a:p>
        </p:txBody>
      </p:sp>
    </p:spTree>
    <p:extLst>
      <p:ext uri="{BB962C8B-B14F-4D97-AF65-F5344CB8AC3E}">
        <p14:creationId xmlns:p14="http://schemas.microsoft.com/office/powerpoint/2010/main" val="968721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8053E-E602-97FF-428E-AEDD071D10BC}"/>
              </a:ext>
            </a:extLst>
          </p:cNvPr>
          <p:cNvSpPr>
            <a:spLocks noGrp="1"/>
          </p:cNvSpPr>
          <p:nvPr>
            <p:ph type="title"/>
          </p:nvPr>
        </p:nvSpPr>
        <p:spPr/>
        <p:txBody>
          <a:bodyPr/>
          <a:lstStyle/>
          <a:p>
            <a:r>
              <a:rPr lang="en-US" dirty="0"/>
              <a:t>Example 2: Time-inconsistency</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CF0CCB7C-747E-BB41-8AAC-5FBC1ED01247}"/>
                  </a:ext>
                </a:extLst>
              </p:cNvPr>
              <p:cNvSpPr>
                <a:spLocks noGrp="1"/>
              </p:cNvSpPr>
              <p:nvPr>
                <p:ph idx="1"/>
              </p:nvPr>
            </p:nvSpPr>
            <p:spPr>
              <a:xfrm>
                <a:off x="637309" y="1239520"/>
                <a:ext cx="10985730" cy="5618480"/>
              </a:xfrm>
            </p:spPr>
            <p:txBody>
              <a:bodyPr>
                <a:normAutofit fontScale="92500" lnSpcReduction="10000"/>
              </a:bodyPr>
              <a:lstStyle/>
              <a:p>
                <a:pPr indent="0" fontAlgn="base">
                  <a:spcBef>
                    <a:spcPts val="0"/>
                  </a:spcBef>
                  <a:buNone/>
                </a:pPr>
                <a:r>
                  <a:rPr lang="en-US" b="1" dirty="0">
                    <a:solidFill>
                      <a:srgbClr val="000000"/>
                    </a:solidFill>
                  </a:rPr>
                  <a:t>Interpretation 1: </a:t>
                </a:r>
                <a:r>
                  <a:rPr lang="en-US" dirty="0">
                    <a:solidFill>
                      <a:srgbClr val="000000"/>
                    </a:solidFill>
                  </a:rPr>
                  <a:t>Present </a:t>
                </a:r>
                <a:r>
                  <a:rPr lang="en-US" i="1" dirty="0">
                    <a:solidFill>
                      <a:srgbClr val="000000"/>
                    </a:solidFill>
                  </a:rPr>
                  <a:t>bias.</a:t>
                </a:r>
                <a:r>
                  <a:rPr lang="en-US" dirty="0">
                    <a:solidFill>
                      <a:srgbClr val="000000"/>
                    </a:solidFill>
                  </a:rPr>
                  <a:t> </a:t>
                </a:r>
              </a:p>
              <a:p>
                <a:pPr marL="1143000" lvl="1" indent="-457200" fontAlgn="base">
                  <a:spcBef>
                    <a:spcPts val="0"/>
                  </a:spcBef>
                </a:pPr>
                <a:r>
                  <a:rPr lang="en-US" dirty="0">
                    <a:solidFill>
                      <a:srgbClr val="000000"/>
                    </a:solidFill>
                  </a:rPr>
                  <a:t>Self-control problems cause present self to over-consume.</a:t>
                </a:r>
              </a:p>
              <a:p>
                <a:pPr marL="1143000" lvl="1" indent="-457200" fontAlgn="base">
                  <a:spcBef>
                    <a:spcPts val="0"/>
                  </a:spcBef>
                </a:pPr>
                <a14:m>
                  <m:oMath xmlns:m="http://schemas.openxmlformats.org/officeDocument/2006/math">
                    <m:r>
                      <a:rPr lang="en-US" b="0" i="1" smtClean="0">
                        <a:solidFill>
                          <a:srgbClr val="000000"/>
                        </a:solidFill>
                        <a:latin typeface="Cambria Math" panose="02040503050406030204" pitchFamily="18" charset="0"/>
                      </a:rPr>
                      <m:t>→</m:t>
                    </m:r>
                  </m:oMath>
                </a14:m>
                <a:r>
                  <a:rPr lang="en-US" dirty="0">
                    <a:solidFill>
                      <a:srgbClr val="000000"/>
                    </a:solidFill>
                  </a:rPr>
                  <a:t> choice of salad unbiased, choice of pizza a mistake</a:t>
                </a:r>
              </a:p>
              <a:p>
                <a:pPr marL="685800" indent="-457200" fontAlgn="base">
                  <a:spcBef>
                    <a:spcPts val="0"/>
                  </a:spcBef>
                </a:pPr>
                <a:endParaRPr lang="en-US" b="1" dirty="0">
                  <a:solidFill>
                    <a:srgbClr val="000000"/>
                  </a:solidFill>
                </a:endParaRPr>
              </a:p>
              <a:p>
                <a:pPr indent="0" fontAlgn="base">
                  <a:spcBef>
                    <a:spcPts val="0"/>
                  </a:spcBef>
                  <a:buNone/>
                </a:pPr>
                <a:r>
                  <a:rPr lang="en-US" b="1" dirty="0">
                    <a:solidFill>
                      <a:srgbClr val="000000"/>
                    </a:solidFill>
                  </a:rPr>
                  <a:t>Interpretation 2: </a:t>
                </a:r>
                <a:r>
                  <a:rPr lang="en-US" dirty="0">
                    <a:solidFill>
                      <a:srgbClr val="000000"/>
                    </a:solidFill>
                  </a:rPr>
                  <a:t>Present </a:t>
                </a:r>
                <a:r>
                  <a:rPr lang="en-US" i="1" dirty="0">
                    <a:solidFill>
                      <a:srgbClr val="000000"/>
                    </a:solidFill>
                  </a:rPr>
                  <a:t>focus </a:t>
                </a:r>
                <a:r>
                  <a:rPr lang="en-US" dirty="0">
                    <a:solidFill>
                      <a:srgbClr val="000000"/>
                    </a:solidFill>
                  </a:rPr>
                  <a:t>need not be a bias.</a:t>
                </a:r>
                <a:endParaRPr lang="en-US" b="1" dirty="0">
                  <a:solidFill>
                    <a:srgbClr val="000000"/>
                  </a:solidFill>
                </a:endParaRPr>
              </a:p>
              <a:p>
                <a:pPr marL="1143000" lvl="1" indent="-457200" fontAlgn="base">
                  <a:spcBef>
                    <a:spcPts val="0"/>
                  </a:spcBef>
                </a:pPr>
                <a:r>
                  <a:rPr lang="en-US" dirty="0">
                    <a:solidFill>
                      <a:srgbClr val="000000"/>
                    </a:solidFill>
                  </a:rPr>
                  <a:t>Many argue that true happiness comes from living in the moment</a:t>
                </a:r>
              </a:p>
              <a:p>
                <a:pPr marL="1143000" lvl="1" indent="-457200" fontAlgn="base">
                  <a:spcBef>
                    <a:spcPts val="0"/>
                  </a:spcBef>
                </a:pPr>
                <a:r>
                  <a:rPr lang="en-US" dirty="0">
                    <a:solidFill>
                      <a:srgbClr val="000000"/>
                    </a:solidFill>
                  </a:rPr>
                  <a:t>Maybe people over-intellectualize when thinking about the future</a:t>
                </a:r>
              </a:p>
              <a:p>
                <a:pPr marL="1143000" lvl="1" indent="-457200" fontAlgn="base">
                  <a:spcBef>
                    <a:spcPts val="0"/>
                  </a:spcBef>
                </a:pPr>
                <a14:m>
                  <m:oMath xmlns:m="http://schemas.openxmlformats.org/officeDocument/2006/math">
                    <m:r>
                      <a:rPr lang="en-US" b="0" i="1" smtClean="0">
                        <a:solidFill>
                          <a:srgbClr val="000000"/>
                        </a:solidFill>
                        <a:latin typeface="Cambria Math" panose="02040503050406030204" pitchFamily="18" charset="0"/>
                      </a:rPr>
                      <m:t>→</m:t>
                    </m:r>
                  </m:oMath>
                </a14:m>
                <a:r>
                  <a:rPr lang="en-US" dirty="0">
                    <a:solidFill>
                      <a:srgbClr val="000000"/>
                    </a:solidFill>
                  </a:rPr>
                  <a:t> choice of pizza unbiased, choice of salad a mistake!</a:t>
                </a:r>
              </a:p>
              <a:p>
                <a:pPr marL="685800" indent="-457200" fontAlgn="base">
                  <a:spcBef>
                    <a:spcPts val="0"/>
                  </a:spcBef>
                </a:pPr>
                <a:endParaRPr lang="en-US" dirty="0">
                  <a:solidFill>
                    <a:srgbClr val="000000"/>
                  </a:solidFill>
                </a:endParaRPr>
              </a:p>
              <a:p>
                <a:pPr indent="0" fontAlgn="base">
                  <a:spcBef>
                    <a:spcPts val="0"/>
                  </a:spcBef>
                  <a:buNone/>
                </a:pPr>
                <a:r>
                  <a:rPr lang="en-US" b="1" dirty="0">
                    <a:solidFill>
                      <a:srgbClr val="000000"/>
                    </a:solidFill>
                  </a:rPr>
                  <a:t>Evidence</a:t>
                </a:r>
              </a:p>
              <a:p>
                <a:pPr marL="1143000" lvl="1" indent="-457200" fontAlgn="base">
                  <a:spcBef>
                    <a:spcPts val="0"/>
                  </a:spcBef>
                </a:pPr>
                <a:r>
                  <a:rPr lang="en-US" dirty="0">
                    <a:solidFill>
                      <a:srgbClr val="000000"/>
                    </a:solidFill>
                  </a:rPr>
                  <a:t>Economists often implicitly endorse (1), but rarely justify this interpretation</a:t>
                </a:r>
              </a:p>
              <a:p>
                <a:pPr marL="1600200" lvl="2" indent="-457200" fontAlgn="base">
                  <a:spcBef>
                    <a:spcPts val="0"/>
                  </a:spcBef>
                </a:pPr>
                <a:r>
                  <a:rPr lang="en-US" i="1" dirty="0"/>
                  <a:t>According to popular wisdom, no one wishes on their deathbed that they had put in more hours at the office. On the contrary, people tend to regret having worked too hard and spent too little time with their families. Thus, when economists advocate the long-run criterion as a general normative principle, </a:t>
                </a:r>
                <a:r>
                  <a:rPr lang="en-US" b="1" i="1" dirty="0"/>
                  <a:t>one has to wonder whether this is simply a case of successful workaholics believing that everyone else ought to be more like them.</a:t>
                </a:r>
                <a:r>
                  <a:rPr lang="en-US" b="1" i="1" dirty="0">
                    <a:solidFill>
                      <a:srgbClr val="000000"/>
                    </a:solidFill>
                  </a:rPr>
                  <a:t> </a:t>
                </a:r>
                <a:r>
                  <a:rPr lang="en-US" dirty="0">
                    <a:solidFill>
                      <a:srgbClr val="000000"/>
                    </a:solidFill>
                  </a:rPr>
                  <a:t>– </a:t>
                </a:r>
                <a:r>
                  <a:rPr lang="en-US" dirty="0" err="1">
                    <a:solidFill>
                      <a:srgbClr val="000000"/>
                    </a:solidFill>
                  </a:rPr>
                  <a:t>Bernheim</a:t>
                </a:r>
                <a:r>
                  <a:rPr lang="en-US" dirty="0">
                    <a:solidFill>
                      <a:srgbClr val="000000"/>
                    </a:solidFill>
                  </a:rPr>
                  <a:t> (2016) on “Type-A paternalism”</a:t>
                </a:r>
                <a:endParaRPr lang="en-US" b="1" i="1" dirty="0">
                  <a:solidFill>
                    <a:srgbClr val="000000"/>
                  </a:solidFill>
                </a:endParaRPr>
              </a:p>
              <a:p>
                <a:pPr marL="1143000" lvl="1" indent="-457200" fontAlgn="base">
                  <a:spcBef>
                    <a:spcPts val="0"/>
                  </a:spcBef>
                </a:pPr>
                <a:r>
                  <a:rPr lang="en-US" dirty="0">
                    <a:solidFill>
                      <a:srgbClr val="000000"/>
                    </a:solidFill>
                  </a:rPr>
                  <a:t>In some cases, can invoke neuroscience</a:t>
                </a:r>
              </a:p>
              <a:p>
                <a:pPr marL="1600200" lvl="2" indent="-457200" fontAlgn="base">
                  <a:spcBef>
                    <a:spcPts val="0"/>
                  </a:spcBef>
                </a:pPr>
                <a:r>
                  <a:rPr lang="en-US" dirty="0">
                    <a:solidFill>
                      <a:srgbClr val="000000"/>
                    </a:solidFill>
                  </a:rPr>
                  <a:t>Evidence that addicts experience cue-triggered compulsions </a:t>
                </a:r>
                <a14:m>
                  <m:oMath xmlns:m="http://schemas.openxmlformats.org/officeDocument/2006/math">
                    <m:r>
                      <a:rPr lang="en-US" b="0" i="1" smtClean="0">
                        <a:solidFill>
                          <a:srgbClr val="000000"/>
                        </a:solidFill>
                        <a:latin typeface="Cambria Math" panose="02040503050406030204" pitchFamily="18" charset="0"/>
                      </a:rPr>
                      <m:t>→</m:t>
                    </m:r>
                  </m:oMath>
                </a14:m>
                <a:r>
                  <a:rPr lang="en-US" dirty="0">
                    <a:solidFill>
                      <a:srgbClr val="000000"/>
                    </a:solidFill>
                  </a:rPr>
                  <a:t> mistakes</a:t>
                </a:r>
              </a:p>
              <a:p>
                <a:pPr marL="1600200" lvl="2" indent="-457200" fontAlgn="base">
                  <a:spcBef>
                    <a:spcPts val="0"/>
                  </a:spcBef>
                </a:pPr>
                <a:r>
                  <a:rPr lang="en-US" dirty="0" err="1">
                    <a:solidFill>
                      <a:srgbClr val="000000"/>
                    </a:solidFill>
                  </a:rPr>
                  <a:t>E.g</a:t>
                </a:r>
                <a:r>
                  <a:rPr lang="en-US" dirty="0">
                    <a:solidFill>
                      <a:srgbClr val="000000"/>
                    </a:solidFill>
                  </a:rPr>
                  <a:t>, an alcoholic attending a party where liquor is readily available</a:t>
                </a:r>
              </a:p>
            </p:txBody>
          </p:sp>
        </mc:Choice>
        <mc:Fallback>
          <p:sp>
            <p:nvSpPr>
              <p:cNvPr id="3" name="Content Placeholder 2">
                <a:extLst>
                  <a:ext uri="{FF2B5EF4-FFF2-40B4-BE49-F238E27FC236}">
                    <a16:creationId xmlns:a16="http://schemas.microsoft.com/office/drawing/2014/main" id="{CF0CCB7C-747E-BB41-8AAC-5FBC1ED01247}"/>
                  </a:ext>
                </a:extLst>
              </p:cNvPr>
              <p:cNvSpPr>
                <a:spLocks noGrp="1" noRot="1" noChangeAspect="1" noMove="1" noResize="1" noEditPoints="1" noAdjustHandles="1" noChangeArrowheads="1" noChangeShapeType="1" noTextEdit="1"/>
              </p:cNvSpPr>
              <p:nvPr>
                <p:ph idx="1"/>
              </p:nvPr>
            </p:nvSpPr>
            <p:spPr>
              <a:xfrm>
                <a:off x="637309" y="1239520"/>
                <a:ext cx="10985730" cy="5618480"/>
              </a:xfrm>
              <a:blipFill>
                <a:blip r:embed="rId3"/>
                <a:stretch>
                  <a:fillRect t="-2257" r="-115"/>
                </a:stretch>
              </a:blipFill>
            </p:spPr>
            <p:txBody>
              <a:bodyPr/>
              <a:lstStyle/>
              <a:p>
                <a:r>
                  <a:rPr lang="en-US">
                    <a:noFill/>
                  </a:rPr>
                  <a:t> </a:t>
                </a:r>
              </a:p>
            </p:txBody>
          </p:sp>
        </mc:Fallback>
      </mc:AlternateContent>
    </p:spTree>
    <p:extLst>
      <p:ext uri="{BB962C8B-B14F-4D97-AF65-F5344CB8AC3E}">
        <p14:creationId xmlns:p14="http://schemas.microsoft.com/office/powerpoint/2010/main" val="981420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00ED1-AC05-8850-4DB3-C17F24C409E3}"/>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7052685A-4511-3A96-1420-7EF62147EAC5}"/>
              </a:ext>
            </a:extLst>
          </p:cNvPr>
          <p:cNvSpPr>
            <a:spLocks noGrp="1"/>
          </p:cNvSpPr>
          <p:nvPr>
            <p:ph idx="1"/>
          </p:nvPr>
        </p:nvSpPr>
        <p:spPr/>
        <p:txBody>
          <a:bodyPr/>
          <a:lstStyle/>
          <a:p>
            <a:pPr marL="514350" indent="-514350">
              <a:buFont typeface="+mj-lt"/>
              <a:buAutoNum type="arabicPeriod"/>
            </a:pPr>
            <a:r>
              <a:rPr lang="en-US" dirty="0"/>
              <a:t>Introduction</a:t>
            </a:r>
          </a:p>
          <a:p>
            <a:pPr marL="514350" indent="-514350">
              <a:buFont typeface="+mj-lt"/>
              <a:buAutoNum type="arabicPeriod"/>
            </a:pPr>
            <a:r>
              <a:rPr lang="en-US" dirty="0"/>
              <a:t>Normative assumptions</a:t>
            </a:r>
          </a:p>
          <a:p>
            <a:pPr marL="971550" lvl="1" indent="-514350">
              <a:buFont typeface="+mj-lt"/>
              <a:buAutoNum type="arabicPeriod"/>
            </a:pPr>
            <a:r>
              <a:rPr lang="en-US" dirty="0"/>
              <a:t>Normative vs. positive economics</a:t>
            </a:r>
          </a:p>
          <a:p>
            <a:pPr marL="971550" lvl="1" indent="-514350">
              <a:buFont typeface="+mj-lt"/>
              <a:buAutoNum type="arabicPeriod"/>
            </a:pPr>
            <a:r>
              <a:rPr lang="en-US" dirty="0"/>
              <a:t>Foundations of welfare economics</a:t>
            </a:r>
          </a:p>
          <a:p>
            <a:pPr marL="971550" lvl="1" indent="-514350">
              <a:buFont typeface="+mj-lt"/>
              <a:buAutoNum type="arabicPeriod"/>
            </a:pPr>
            <a:r>
              <a:rPr lang="en-US" dirty="0"/>
              <a:t>Accommodating behavioral phenomena</a:t>
            </a:r>
          </a:p>
          <a:p>
            <a:pPr marL="971550" lvl="1" indent="-514350">
              <a:buFont typeface="+mj-lt"/>
              <a:buAutoNum type="arabicPeriod"/>
            </a:pPr>
            <a:r>
              <a:rPr lang="en-US" dirty="0"/>
              <a:t>Empirically identifying mistakes</a:t>
            </a:r>
          </a:p>
          <a:p>
            <a:pPr marL="971550" lvl="1" indent="-514350">
              <a:buFont typeface="+mj-lt"/>
              <a:buAutoNum type="arabicPeriod"/>
            </a:pPr>
            <a:endParaRPr lang="en-US" dirty="0"/>
          </a:p>
        </p:txBody>
      </p:sp>
    </p:spTree>
    <p:extLst>
      <p:ext uri="{BB962C8B-B14F-4D97-AF65-F5344CB8AC3E}">
        <p14:creationId xmlns:p14="http://schemas.microsoft.com/office/powerpoint/2010/main" val="3089594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AB84D-511D-027A-F85A-608AD4161218}"/>
              </a:ext>
            </a:extLst>
          </p:cNvPr>
          <p:cNvSpPr>
            <a:spLocks noGrp="1"/>
          </p:cNvSpPr>
          <p:nvPr>
            <p:ph type="title"/>
          </p:nvPr>
        </p:nvSpPr>
        <p:spPr/>
        <p:txBody>
          <a:bodyPr/>
          <a:lstStyle/>
          <a:p>
            <a:r>
              <a:rPr lang="en-US" dirty="0"/>
              <a:t>A systematic approach to identifying mistakes</a:t>
            </a:r>
          </a:p>
        </p:txBody>
      </p:sp>
      <p:sp>
        <p:nvSpPr>
          <p:cNvPr id="3" name="Content Placeholder 2">
            <a:extLst>
              <a:ext uri="{FF2B5EF4-FFF2-40B4-BE49-F238E27FC236}">
                <a16:creationId xmlns:a16="http://schemas.microsoft.com/office/drawing/2014/main" id="{2187C9C5-48E5-41AA-0B8F-60E7A98CD142}"/>
              </a:ext>
            </a:extLst>
          </p:cNvPr>
          <p:cNvSpPr>
            <a:spLocks noGrp="1"/>
          </p:cNvSpPr>
          <p:nvPr>
            <p:ph idx="1"/>
          </p:nvPr>
        </p:nvSpPr>
        <p:spPr/>
        <p:txBody>
          <a:bodyPr>
            <a:normAutofit fontScale="92500" lnSpcReduction="20000"/>
          </a:bodyPr>
          <a:lstStyle/>
          <a:p>
            <a:pPr marL="685800" indent="-457200" fontAlgn="base">
              <a:spcBef>
                <a:spcPts val="0"/>
              </a:spcBef>
            </a:pPr>
            <a:r>
              <a:rPr lang="en-US" dirty="0">
                <a:solidFill>
                  <a:srgbClr val="000000"/>
                </a:solidFill>
              </a:rPr>
              <a:t>General statement of the problem: </a:t>
            </a:r>
          </a:p>
          <a:p>
            <a:pPr marL="1143000" lvl="1" indent="-457200" fontAlgn="base">
              <a:spcBef>
                <a:spcPts val="0"/>
              </a:spcBef>
            </a:pPr>
            <a:r>
              <a:rPr lang="en-US" dirty="0">
                <a:solidFill>
                  <a:srgbClr val="000000"/>
                </a:solidFill>
              </a:rPr>
              <a:t>In situation A, agent chooses x over y. </a:t>
            </a:r>
          </a:p>
          <a:p>
            <a:pPr marL="1143000" lvl="1" indent="-457200" fontAlgn="base">
              <a:spcBef>
                <a:spcPts val="0"/>
              </a:spcBef>
            </a:pPr>
            <a:r>
              <a:rPr lang="en-US" dirty="0">
                <a:solidFill>
                  <a:srgbClr val="000000"/>
                </a:solidFill>
              </a:rPr>
              <a:t>In situation B, agent chooses y over x.</a:t>
            </a:r>
          </a:p>
          <a:p>
            <a:pPr marL="1143000" lvl="1" indent="-457200" fontAlgn="base">
              <a:spcBef>
                <a:spcPts val="0"/>
              </a:spcBef>
            </a:pPr>
            <a:r>
              <a:rPr lang="en-US" b="0" i="0" u="none" strike="noStrike" dirty="0">
                <a:solidFill>
                  <a:srgbClr val="000000"/>
                </a:solidFill>
                <a:effectLst/>
                <a:latin typeface="Arial" panose="020B0604020202020204" pitchFamily="34" charset="0"/>
              </a:rPr>
              <a:t>Which choice is unbiased?</a:t>
            </a:r>
          </a:p>
          <a:p>
            <a:pPr marL="1143000" lvl="1" indent="-457200" fontAlgn="base">
              <a:spcBef>
                <a:spcPts val="0"/>
              </a:spcBef>
            </a:pPr>
            <a:r>
              <a:rPr lang="en-US" b="0" i="0" u="none" strike="noStrike" dirty="0">
                <a:solidFill>
                  <a:srgbClr val="000000"/>
                </a:solidFill>
                <a:effectLst/>
                <a:latin typeface="Arial" panose="020B0604020202020204" pitchFamily="34" charset="0"/>
              </a:rPr>
              <a:t>Want a more robust criterion than “I think you are making a mistake in situation A.” (</a:t>
            </a:r>
            <a:r>
              <a:rPr lang="en-US" b="0" i="0" u="none" strike="noStrike" dirty="0" err="1">
                <a:solidFill>
                  <a:srgbClr val="000000"/>
                </a:solidFill>
                <a:effectLst/>
                <a:latin typeface="Arial" panose="020B0604020202020204" pitchFamily="34" charset="0"/>
              </a:rPr>
              <a:t>e.g</a:t>
            </a:r>
            <a:r>
              <a:rPr lang="en-US" b="0" i="0" u="none" strike="noStrike" dirty="0">
                <a:solidFill>
                  <a:srgbClr val="000000"/>
                </a:solidFill>
                <a:effectLst/>
                <a:latin typeface="Arial" panose="020B0604020202020204" pitchFamily="34" charset="0"/>
              </a:rPr>
              <a:t>, “I think you should smoke fewer cigarettes.”)</a:t>
            </a:r>
          </a:p>
          <a:p>
            <a:pPr marL="685800" indent="-457200" fontAlgn="base">
              <a:spcBef>
                <a:spcPts val="0"/>
              </a:spcBef>
            </a:pPr>
            <a:endParaRPr lang="en-US" b="0" i="0" u="none" strike="noStrike" dirty="0">
              <a:solidFill>
                <a:srgbClr val="000000"/>
              </a:solidFill>
              <a:effectLst/>
              <a:latin typeface="Arial" panose="020B0604020202020204" pitchFamily="34" charset="0"/>
            </a:endParaRPr>
          </a:p>
          <a:p>
            <a:pPr marL="685800" indent="-457200" fontAlgn="base">
              <a:spcBef>
                <a:spcPts val="0"/>
              </a:spcBef>
            </a:pPr>
            <a:r>
              <a:rPr lang="en-US" b="0" i="0" u="none" strike="noStrike" dirty="0">
                <a:solidFill>
                  <a:srgbClr val="000000"/>
                </a:solidFill>
                <a:effectLst/>
                <a:latin typeface="Arial" panose="020B0604020202020204" pitchFamily="34" charset="0"/>
              </a:rPr>
              <a:t>Seek evidence of </a:t>
            </a:r>
            <a:r>
              <a:rPr lang="en-US" b="1" i="0" u="none" strike="noStrike" dirty="0">
                <a:solidFill>
                  <a:srgbClr val="000000"/>
                </a:solidFill>
                <a:effectLst/>
                <a:latin typeface="Arial" panose="020B0604020202020204" pitchFamily="34" charset="0"/>
              </a:rPr>
              <a:t>characterization failures. </a:t>
            </a:r>
            <a:r>
              <a:rPr lang="en-US" i="0" u="none" strike="noStrike" dirty="0">
                <a:solidFill>
                  <a:srgbClr val="000000"/>
                </a:solidFill>
                <a:effectLst/>
                <a:latin typeface="Arial" panose="020B0604020202020204" pitchFamily="34" charset="0"/>
              </a:rPr>
              <a:t>Do people in A or B misunderstand some aspect of the choice problem?</a:t>
            </a:r>
            <a:endParaRPr lang="en-US" b="0" i="0" u="none" strike="noStrike" dirty="0">
              <a:solidFill>
                <a:srgbClr val="000000"/>
              </a:solidFill>
              <a:effectLst/>
              <a:latin typeface="Arial" panose="020B0604020202020204" pitchFamily="34" charset="0"/>
            </a:endParaRPr>
          </a:p>
          <a:p>
            <a:pPr marL="685800" indent="-457200" fontAlgn="base">
              <a:spcBef>
                <a:spcPts val="0"/>
              </a:spcBef>
            </a:pPr>
            <a:endParaRPr lang="en-US" b="0" i="0" u="none" strike="noStrike" dirty="0">
              <a:solidFill>
                <a:srgbClr val="000000"/>
              </a:solidFill>
              <a:effectLst/>
              <a:latin typeface="Arial" panose="020B0604020202020204" pitchFamily="34" charset="0"/>
            </a:endParaRPr>
          </a:p>
          <a:p>
            <a:pPr marL="685800" indent="-457200" fontAlgn="base">
              <a:spcBef>
                <a:spcPts val="0"/>
              </a:spcBef>
            </a:pPr>
            <a:r>
              <a:rPr lang="en-US" b="0" i="0" u="none" strike="noStrike" dirty="0">
                <a:solidFill>
                  <a:srgbClr val="000000"/>
                </a:solidFill>
                <a:effectLst/>
                <a:latin typeface="Arial" panose="020B0604020202020204" pitchFamily="34" charset="0"/>
              </a:rPr>
              <a:t>Examples of characterization failures</a:t>
            </a:r>
          </a:p>
          <a:p>
            <a:pPr marL="1143000" lvl="1" indent="-457200" fontAlgn="base">
              <a:spcBef>
                <a:spcPts val="0"/>
              </a:spcBef>
            </a:pPr>
            <a:r>
              <a:rPr lang="en-US" b="0" i="0" u="none" strike="noStrike" dirty="0">
                <a:solidFill>
                  <a:srgbClr val="000000"/>
                </a:solidFill>
                <a:effectLst/>
                <a:latin typeface="Arial" panose="020B0604020202020204" pitchFamily="34" charset="0"/>
              </a:rPr>
              <a:t>Biased beliefs about outcomes or probabilities</a:t>
            </a:r>
          </a:p>
          <a:p>
            <a:pPr marL="1143000" lvl="1" indent="-457200" fontAlgn="base">
              <a:spcBef>
                <a:spcPts val="0"/>
              </a:spcBef>
            </a:pPr>
            <a:r>
              <a:rPr lang="en-US" dirty="0">
                <a:solidFill>
                  <a:srgbClr val="000000"/>
                </a:solidFill>
              </a:rPr>
              <a:t>Inattention to some aspect of decision</a:t>
            </a:r>
          </a:p>
          <a:p>
            <a:pPr marL="1143000" lvl="1" indent="-457200" fontAlgn="base">
              <a:spcBef>
                <a:spcPts val="0"/>
              </a:spcBef>
            </a:pPr>
            <a:r>
              <a:rPr lang="en-US" dirty="0">
                <a:solidFill>
                  <a:srgbClr val="000000"/>
                </a:solidFill>
              </a:rPr>
              <a:t>Imperfect memory: I forgot to consider something important </a:t>
            </a:r>
          </a:p>
          <a:p>
            <a:pPr lvl="1" indent="0" fontAlgn="base">
              <a:spcBef>
                <a:spcPts val="0"/>
              </a:spcBef>
              <a:buNone/>
            </a:pPr>
            <a:endParaRPr lang="en-US" dirty="0">
              <a:solidFill>
                <a:srgbClr val="000000"/>
              </a:solidFill>
            </a:endParaRPr>
          </a:p>
          <a:p>
            <a:pPr marL="1143000" lvl="1" indent="-457200" fontAlgn="base">
              <a:spcBef>
                <a:spcPts val="0"/>
              </a:spcBef>
            </a:pPr>
            <a:endParaRPr lang="en-US" b="0" i="0" u="none" strike="noStrike" dirty="0">
              <a:solidFill>
                <a:srgbClr val="000000"/>
              </a:solidFill>
              <a:effectLst/>
              <a:latin typeface="Arial" panose="020B0604020202020204" pitchFamily="34" charset="0"/>
            </a:endParaRPr>
          </a:p>
          <a:p>
            <a:pPr marL="685800" indent="-457200" fontAlgn="base">
              <a:spcBef>
                <a:spcPts val="0"/>
              </a:spcBef>
            </a:pPr>
            <a:r>
              <a:rPr lang="en-US" b="0" i="0" u="none" strike="noStrike" dirty="0">
                <a:solidFill>
                  <a:srgbClr val="000000"/>
                </a:solidFill>
                <a:effectLst/>
                <a:latin typeface="Arial" panose="020B0604020202020204" pitchFamily="34" charset="0"/>
              </a:rPr>
              <a:t>If no </a:t>
            </a:r>
            <a:r>
              <a:rPr lang="en-US" i="0" u="none" strike="noStrike" dirty="0">
                <a:solidFill>
                  <a:srgbClr val="000000"/>
                </a:solidFill>
                <a:effectLst/>
                <a:latin typeface="Arial" panose="020B0604020202020204" pitchFamily="34" charset="0"/>
              </a:rPr>
              <a:t>characterization failures, then choices reveal preferences!</a:t>
            </a:r>
          </a:p>
          <a:p>
            <a:pPr marL="0" indent="0">
              <a:buNone/>
            </a:pPr>
            <a:endParaRPr lang="en-US" dirty="0"/>
          </a:p>
          <a:p>
            <a:pPr indent="0" algn="ctr" fontAlgn="base">
              <a:spcBef>
                <a:spcPts val="0"/>
              </a:spcBef>
              <a:buNone/>
            </a:pPr>
            <a:r>
              <a:rPr lang="en-US" sz="3500" b="1" dirty="0">
                <a:solidFill>
                  <a:srgbClr val="000000"/>
                </a:solidFill>
              </a:rPr>
              <a:t>Mistake = Choice reversal + Characterization failure </a:t>
            </a:r>
          </a:p>
          <a:p>
            <a:pPr indent="0" algn="ctr" fontAlgn="base">
              <a:spcBef>
                <a:spcPts val="0"/>
              </a:spcBef>
              <a:buNone/>
            </a:pPr>
            <a:r>
              <a:rPr lang="en-US" sz="2200" i="0" u="none" strike="noStrike" dirty="0">
                <a:solidFill>
                  <a:srgbClr val="000000"/>
                </a:solidFill>
                <a:effectLst/>
                <a:latin typeface="Arial" panose="020B0604020202020204" pitchFamily="34" charset="0"/>
              </a:rPr>
              <a:t>(</a:t>
            </a:r>
            <a:r>
              <a:rPr lang="en-US" sz="2200" i="0" u="none" strike="noStrike" dirty="0" err="1">
                <a:solidFill>
                  <a:srgbClr val="000000"/>
                </a:solidFill>
                <a:effectLst/>
                <a:latin typeface="Arial" panose="020B0604020202020204" pitchFamily="34" charset="0"/>
              </a:rPr>
              <a:t>Bernheim</a:t>
            </a:r>
            <a:r>
              <a:rPr lang="en-US" sz="2200" i="0" u="none" strike="noStrike" dirty="0">
                <a:solidFill>
                  <a:srgbClr val="000000"/>
                </a:solidFill>
                <a:effectLst/>
                <a:latin typeface="Arial" panose="020B0604020202020204" pitchFamily="34" charset="0"/>
              </a:rPr>
              <a:t> and Rangel 2009)</a:t>
            </a:r>
            <a:endParaRPr lang="en-US" sz="2600" i="0" u="none" strike="noStrike"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1832441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B7183-AEA2-D6F0-5B3B-DA5385974FB9}"/>
              </a:ext>
            </a:extLst>
          </p:cNvPr>
          <p:cNvSpPr>
            <a:spLocks noGrp="1"/>
          </p:cNvSpPr>
          <p:nvPr>
            <p:ph type="title"/>
          </p:nvPr>
        </p:nvSpPr>
        <p:spPr/>
        <p:txBody>
          <a:bodyPr>
            <a:normAutofit fontScale="90000"/>
          </a:bodyPr>
          <a:lstStyle/>
          <a:p>
            <a:r>
              <a:rPr lang="en-US" dirty="0"/>
              <a:t>Evidence of characterization failures: </a:t>
            </a:r>
            <a:r>
              <a:rPr lang="en-US" dirty="0" err="1"/>
              <a:t>Allcott</a:t>
            </a:r>
            <a:r>
              <a:rPr lang="en-US" dirty="0"/>
              <a:t> et al (2019)</a:t>
            </a:r>
          </a:p>
        </p:txBody>
      </p:sp>
      <p:pic>
        <p:nvPicPr>
          <p:cNvPr id="1026" name="Picture 2">
            <a:extLst>
              <a:ext uri="{FF2B5EF4-FFF2-40B4-BE49-F238E27FC236}">
                <a16:creationId xmlns:a16="http://schemas.microsoft.com/office/drawing/2014/main" id="{1A72C621-98D4-3E90-DD51-BA5E8799910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640258" y="1167816"/>
            <a:ext cx="6440531" cy="440082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7" name="Content Placeholder 2">
                <a:extLst>
                  <a:ext uri="{FF2B5EF4-FFF2-40B4-BE49-F238E27FC236}">
                    <a16:creationId xmlns:a16="http://schemas.microsoft.com/office/drawing/2014/main" id="{69327F6F-DB9E-064F-4EB1-B785E9B9D728}"/>
                  </a:ext>
                </a:extLst>
              </p:cNvPr>
              <p:cNvSpPr txBox="1">
                <a:spLocks/>
              </p:cNvSpPr>
              <p:nvPr/>
            </p:nvSpPr>
            <p:spPr>
              <a:xfrm>
                <a:off x="526098" y="1114831"/>
                <a:ext cx="4873805" cy="54014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8C1515"/>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8C151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8C151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8C151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8C151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Link survey measure of nutrition knowledge to soda consumption</a:t>
                </a:r>
              </a:p>
              <a:p>
                <a:r>
                  <a:rPr lang="en-US" sz="2400" dirty="0"/>
                  <a:t>Less knowledge about effect of sugary drinks on health </a:t>
                </a:r>
                <a14:m>
                  <m:oMath xmlns:m="http://schemas.openxmlformats.org/officeDocument/2006/math">
                    <m:r>
                      <a:rPr lang="en-US" sz="2400" b="0" i="1" smtClean="0">
                        <a:latin typeface="Cambria Math" panose="02040503050406030204" pitchFamily="18" charset="0"/>
                      </a:rPr>
                      <m:t>→</m:t>
                    </m:r>
                  </m:oMath>
                </a14:m>
                <a:r>
                  <a:rPr lang="en-US" sz="2400" dirty="0"/>
                  <a:t> more soda consumption</a:t>
                </a:r>
              </a:p>
              <a:p>
                <a:pPr lvl="1"/>
                <a:r>
                  <a:rPr lang="en-US" sz="2000" dirty="0"/>
                  <a:t>Controls for income, education, county,  survey measures of taste for beverages/importance of health</a:t>
                </a:r>
              </a:p>
              <a:p>
                <a:r>
                  <a:rPr lang="en-US" sz="2400" dirty="0"/>
                  <a:t>Interpretation</a:t>
                </a:r>
              </a:p>
              <a:p>
                <a:pPr lvl="1"/>
                <a:r>
                  <a:rPr lang="en-US" sz="2000" dirty="0"/>
                  <a:t>Some soda consumption is driven by characterization failures</a:t>
                </a:r>
              </a:p>
              <a:p>
                <a:pPr lvl="1"/>
                <a:r>
                  <a:rPr lang="en-US" sz="2000" dirty="0"/>
                  <a:t>Unbiased choice = choice you’d make with full knowledge</a:t>
                </a:r>
              </a:p>
              <a:p>
                <a:pPr lvl="1"/>
                <a:r>
                  <a:rPr lang="en-US" sz="2000" dirty="0"/>
                  <a:t>“Normative consumer benchmark”</a:t>
                </a:r>
              </a:p>
              <a:p>
                <a:pPr marL="457200" lvl="1" indent="0">
                  <a:buNone/>
                </a:pPr>
                <a:endParaRPr lang="en-US" sz="2000" dirty="0"/>
              </a:p>
              <a:p>
                <a:pPr marL="0" indent="0">
                  <a:buNone/>
                </a:pPr>
                <a:endParaRPr lang="en-US" dirty="0"/>
              </a:p>
            </p:txBody>
          </p:sp>
        </mc:Choice>
        <mc:Fallback>
          <p:sp>
            <p:nvSpPr>
              <p:cNvPr id="7" name="Content Placeholder 2">
                <a:extLst>
                  <a:ext uri="{FF2B5EF4-FFF2-40B4-BE49-F238E27FC236}">
                    <a16:creationId xmlns:a16="http://schemas.microsoft.com/office/drawing/2014/main" id="{69327F6F-DB9E-064F-4EB1-B785E9B9D728}"/>
                  </a:ext>
                </a:extLst>
              </p:cNvPr>
              <p:cNvSpPr txBox="1">
                <a:spLocks noRot="1" noChangeAspect="1" noMove="1" noResize="1" noEditPoints="1" noAdjustHandles="1" noChangeArrowheads="1" noChangeShapeType="1" noTextEdit="1"/>
              </p:cNvSpPr>
              <p:nvPr/>
            </p:nvSpPr>
            <p:spPr>
              <a:xfrm>
                <a:off x="526098" y="1114831"/>
                <a:ext cx="4873805" cy="5401424"/>
              </a:xfrm>
              <a:prstGeom prst="rect">
                <a:avLst/>
              </a:prstGeom>
              <a:blipFill>
                <a:blip r:embed="rId4"/>
                <a:stretch>
                  <a:fillRect l="-1558" t="-1405" r="-779"/>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A4E04876-9531-4B33-3EEF-8D3DC820BA18}"/>
              </a:ext>
            </a:extLst>
          </p:cNvPr>
          <p:cNvSpPr txBox="1"/>
          <p:nvPr/>
        </p:nvSpPr>
        <p:spPr>
          <a:xfrm>
            <a:off x="5251622" y="6027003"/>
            <a:ext cx="6829167" cy="830997"/>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Table discussion: do you buy their interpretation? If so, why? If not, what could be more credible?</a:t>
            </a:r>
          </a:p>
        </p:txBody>
      </p:sp>
    </p:spTree>
    <p:extLst>
      <p:ext uri="{BB962C8B-B14F-4D97-AF65-F5344CB8AC3E}">
        <p14:creationId xmlns:p14="http://schemas.microsoft.com/office/powerpoint/2010/main" val="42210237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ABEDB-4063-56B0-12DE-3959D6213BA5}"/>
              </a:ext>
            </a:extLst>
          </p:cNvPr>
          <p:cNvSpPr>
            <a:spLocks noGrp="1"/>
          </p:cNvSpPr>
          <p:nvPr>
            <p:ph type="title"/>
          </p:nvPr>
        </p:nvSpPr>
        <p:spPr/>
        <p:txBody>
          <a:bodyPr/>
          <a:lstStyle/>
          <a:p>
            <a:r>
              <a:rPr lang="en-US" dirty="0"/>
              <a:t>Providing evidence of characterization failures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EA1221D-1AFB-B6BE-73F0-8CB39ACD3B04}"/>
                  </a:ext>
                </a:extLst>
              </p:cNvPr>
              <p:cNvSpPr>
                <a:spLocks noGrp="1"/>
              </p:cNvSpPr>
              <p:nvPr>
                <p:ph idx="1"/>
              </p:nvPr>
            </p:nvSpPr>
            <p:spPr>
              <a:xfrm>
                <a:off x="637309" y="1239520"/>
                <a:ext cx="4947945" cy="5401424"/>
              </a:xfrm>
            </p:spPr>
            <p:txBody>
              <a:bodyPr>
                <a:normAutofit fontScale="92500"/>
              </a:bodyPr>
              <a:lstStyle/>
              <a:p>
                <a:r>
                  <a:rPr lang="en-US" dirty="0"/>
                  <a:t>A critique of this argument</a:t>
                </a:r>
              </a:p>
              <a:p>
                <a:pPr lvl="1"/>
                <a:r>
                  <a:rPr lang="en-US" dirty="0"/>
                  <a:t>Nutrition knowledge </a:t>
                </a:r>
                <a:r>
                  <a:rPr lang="en-US" i="1" dirty="0"/>
                  <a:t>not </a:t>
                </a:r>
                <a:r>
                  <a:rPr lang="en-US" dirty="0"/>
                  <a:t>randomly assigned conditional on controls</a:t>
                </a:r>
              </a:p>
              <a:p>
                <a:pPr lvl="1"/>
                <a:r>
                  <a:rPr lang="en-US" dirty="0"/>
                  <a:t>Maybe people w/ high knowledge happen to have different preferences!</a:t>
                </a:r>
              </a:p>
              <a:p>
                <a:pPr lvl="1"/>
                <a:r>
                  <a:rPr lang="en-US" dirty="0"/>
                  <a:t>Then OVB </a:t>
                </a:r>
                <a14:m>
                  <m:oMath xmlns:m="http://schemas.openxmlformats.org/officeDocument/2006/math">
                    <m:r>
                      <a:rPr lang="en-US" b="0" i="1" smtClean="0">
                        <a:latin typeface="Cambria Math" panose="02040503050406030204" pitchFamily="18" charset="0"/>
                      </a:rPr>
                      <m:t>→</m:t>
                    </m:r>
                  </m:oMath>
                </a14:m>
                <a:r>
                  <a:rPr lang="en-US" dirty="0"/>
                  <a:t> overestimate bias</a:t>
                </a:r>
              </a:p>
              <a:p>
                <a:r>
                  <a:rPr lang="en-US" dirty="0"/>
                  <a:t>Alternative: randomly assign people to receive information about soda?</a:t>
                </a:r>
              </a:p>
              <a:p>
                <a:pPr lvl="1"/>
                <a:r>
                  <a:rPr lang="en-US" dirty="0"/>
                  <a:t>Conceptually clean, but practically difficult</a:t>
                </a:r>
              </a:p>
              <a:p>
                <a:pPr lvl="1"/>
                <a:r>
                  <a:rPr lang="en-US" dirty="0"/>
                  <a:t>Example: </a:t>
                </a:r>
                <a:r>
                  <a:rPr lang="en-US" dirty="0" err="1"/>
                  <a:t>Allcott</a:t>
                </a:r>
                <a:r>
                  <a:rPr lang="en-US" dirty="0"/>
                  <a:t> and </a:t>
                </a:r>
                <a:r>
                  <a:rPr lang="en-US" dirty="0" err="1"/>
                  <a:t>Taubinsky</a:t>
                </a:r>
                <a:r>
                  <a:rPr lang="en-US" dirty="0"/>
                  <a:t> (2015) on lightbulb energy costs</a:t>
                </a:r>
              </a:p>
            </p:txBody>
          </p:sp>
        </mc:Choice>
        <mc:Fallback xmlns="">
          <p:sp>
            <p:nvSpPr>
              <p:cNvPr id="3" name="Content Placeholder 2">
                <a:extLst>
                  <a:ext uri="{FF2B5EF4-FFF2-40B4-BE49-F238E27FC236}">
                    <a16:creationId xmlns:a16="http://schemas.microsoft.com/office/drawing/2014/main" id="{BEA1221D-1AFB-B6BE-73F0-8CB39ACD3B04}"/>
                  </a:ext>
                </a:extLst>
              </p:cNvPr>
              <p:cNvSpPr>
                <a:spLocks noGrp="1" noRot="1" noChangeAspect="1" noMove="1" noResize="1" noEditPoints="1" noAdjustHandles="1" noChangeArrowheads="1" noChangeShapeType="1" noTextEdit="1"/>
              </p:cNvSpPr>
              <p:nvPr>
                <p:ph idx="1"/>
              </p:nvPr>
            </p:nvSpPr>
            <p:spPr>
              <a:xfrm>
                <a:off x="637309" y="1239520"/>
                <a:ext cx="4947945" cy="5401424"/>
              </a:xfrm>
              <a:blipFill>
                <a:blip r:embed="rId2"/>
                <a:stretch>
                  <a:fillRect l="-2051" t="-1643" b="-235"/>
                </a:stretch>
              </a:blipFill>
            </p:spPr>
            <p:txBody>
              <a:bodyPr/>
              <a:lstStyle/>
              <a:p>
                <a:r>
                  <a:rPr lang="en-US">
                    <a:noFill/>
                  </a:rPr>
                  <a:t> </a:t>
                </a:r>
              </a:p>
            </p:txBody>
          </p:sp>
        </mc:Fallback>
      </mc:AlternateContent>
      <p:pic>
        <p:nvPicPr>
          <p:cNvPr id="4" name="Picture 2">
            <a:extLst>
              <a:ext uri="{FF2B5EF4-FFF2-40B4-BE49-F238E27FC236}">
                <a16:creationId xmlns:a16="http://schemas.microsoft.com/office/drawing/2014/main" id="{C5F387D5-79CC-C259-8985-78734F8949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1469" y="1462005"/>
            <a:ext cx="6440531" cy="4400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00070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D7A11-F1AD-AB6E-3077-055D5DA7F7FF}"/>
              </a:ext>
            </a:extLst>
          </p:cNvPr>
          <p:cNvSpPr>
            <a:spLocks noGrp="1"/>
          </p:cNvSpPr>
          <p:nvPr>
            <p:ph type="title"/>
          </p:nvPr>
        </p:nvSpPr>
        <p:spPr/>
        <p:txBody>
          <a:bodyPr/>
          <a:lstStyle/>
          <a:p>
            <a:r>
              <a:rPr lang="en-US" dirty="0"/>
              <a:t>Takeaways</a:t>
            </a:r>
          </a:p>
        </p:txBody>
      </p:sp>
      <p:sp>
        <p:nvSpPr>
          <p:cNvPr id="3" name="Content Placeholder 2">
            <a:extLst>
              <a:ext uri="{FF2B5EF4-FFF2-40B4-BE49-F238E27FC236}">
                <a16:creationId xmlns:a16="http://schemas.microsoft.com/office/drawing/2014/main" id="{2055F394-F299-2BA8-9723-BCA0A95873C7}"/>
              </a:ext>
            </a:extLst>
          </p:cNvPr>
          <p:cNvSpPr>
            <a:spLocks noGrp="1"/>
          </p:cNvSpPr>
          <p:nvPr>
            <p:ph idx="1"/>
          </p:nvPr>
        </p:nvSpPr>
        <p:spPr/>
        <p:txBody>
          <a:bodyPr>
            <a:normAutofit/>
          </a:bodyPr>
          <a:lstStyle/>
          <a:p>
            <a:r>
              <a:rPr lang="en-US" dirty="0"/>
              <a:t>Welfare economics: choices reveal preferences</a:t>
            </a:r>
          </a:p>
          <a:p>
            <a:endParaRPr lang="en-US" b="1" dirty="0"/>
          </a:p>
          <a:p>
            <a:r>
              <a:rPr lang="en-US" b="1" dirty="0"/>
              <a:t>Behavioral</a:t>
            </a:r>
            <a:r>
              <a:rPr lang="en-US" dirty="0"/>
              <a:t> welfare economics:</a:t>
            </a:r>
            <a:r>
              <a:rPr lang="en-US" b="1" dirty="0"/>
              <a:t> unbiased </a:t>
            </a:r>
            <a:r>
              <a:rPr lang="en-US" dirty="0"/>
              <a:t>choices reveal </a:t>
            </a:r>
            <a:r>
              <a:rPr lang="en-US" dirty="0" err="1"/>
              <a:t>prefs</a:t>
            </a:r>
            <a:endParaRPr lang="en-US" dirty="0"/>
          </a:p>
          <a:p>
            <a:endParaRPr lang="en-US" dirty="0"/>
          </a:p>
          <a:p>
            <a:r>
              <a:rPr lang="en-US" dirty="0"/>
              <a:t>Defining mistakes is normatively fraught</a:t>
            </a:r>
          </a:p>
          <a:p>
            <a:pPr lvl="1"/>
            <a:r>
              <a:rPr lang="en-US" dirty="0"/>
              <a:t>Mistake = Choice Reversal + Characterization Failure</a:t>
            </a:r>
          </a:p>
          <a:p>
            <a:endParaRPr lang="en-US" dirty="0"/>
          </a:p>
          <a:p>
            <a:r>
              <a:rPr lang="en-US" dirty="0"/>
              <a:t>Some ways to provide empirical evidence of mistakes</a:t>
            </a:r>
          </a:p>
          <a:p>
            <a:pPr lvl="1"/>
            <a:r>
              <a:rPr lang="en-US" dirty="0"/>
              <a:t>Information provision experiments</a:t>
            </a:r>
          </a:p>
          <a:p>
            <a:pPr lvl="1"/>
            <a:r>
              <a:rPr lang="en-US" dirty="0"/>
              <a:t>Normative consumer benchmark</a:t>
            </a:r>
          </a:p>
          <a:p>
            <a:pPr lvl="1"/>
            <a:r>
              <a:rPr lang="en-US" dirty="0"/>
              <a:t>Arguments from neuroscience</a:t>
            </a:r>
          </a:p>
          <a:p>
            <a:endParaRPr lang="en-US" dirty="0"/>
          </a:p>
        </p:txBody>
      </p:sp>
    </p:spTree>
    <p:extLst>
      <p:ext uri="{BB962C8B-B14F-4D97-AF65-F5344CB8AC3E}">
        <p14:creationId xmlns:p14="http://schemas.microsoft.com/office/powerpoint/2010/main" val="4108425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1D344-CF82-6677-88A1-728CEF910CD8}"/>
              </a:ext>
            </a:extLst>
          </p:cNvPr>
          <p:cNvSpPr>
            <a:spLocks noGrp="1"/>
          </p:cNvSpPr>
          <p:nvPr>
            <p:ph type="title"/>
          </p:nvPr>
        </p:nvSpPr>
        <p:spPr/>
        <p:txBody>
          <a:bodyPr/>
          <a:lstStyle/>
          <a:p>
            <a:r>
              <a:rPr lang="en-US" dirty="0"/>
              <a:t>Introduction</a:t>
            </a:r>
          </a:p>
        </p:txBody>
      </p:sp>
    </p:spTree>
    <p:extLst>
      <p:ext uri="{BB962C8B-B14F-4D97-AF65-F5344CB8AC3E}">
        <p14:creationId xmlns:p14="http://schemas.microsoft.com/office/powerpoint/2010/main" val="2816657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195A5-3543-437C-6CB4-30F3B5040BF7}"/>
              </a:ext>
            </a:extLst>
          </p:cNvPr>
          <p:cNvSpPr>
            <a:spLocks noGrp="1"/>
          </p:cNvSpPr>
          <p:nvPr>
            <p:ph type="title"/>
          </p:nvPr>
        </p:nvSpPr>
        <p:spPr/>
        <p:txBody>
          <a:bodyPr/>
          <a:lstStyle/>
          <a:p>
            <a:r>
              <a:rPr lang="en-US" dirty="0"/>
              <a:t>Should we tax sugary beverages?</a:t>
            </a:r>
          </a:p>
        </p:txBody>
      </p:sp>
      <p:pic>
        <p:nvPicPr>
          <p:cNvPr id="5" name="Content Placeholder 4" descr="A close-up of food&#10;&#10;Description automatically generated">
            <a:extLst>
              <a:ext uri="{FF2B5EF4-FFF2-40B4-BE49-F238E27FC236}">
                <a16:creationId xmlns:a16="http://schemas.microsoft.com/office/drawing/2014/main" id="{BCB40A5C-D18D-09B5-FF44-D1930204A45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3036" y="1001538"/>
            <a:ext cx="5001053" cy="4534289"/>
          </a:xfrm>
        </p:spPr>
      </p:pic>
      <p:pic>
        <p:nvPicPr>
          <p:cNvPr id="2050" name="Picture 2">
            <a:extLst>
              <a:ext uri="{FF2B5EF4-FFF2-40B4-BE49-F238E27FC236}">
                <a16:creationId xmlns:a16="http://schemas.microsoft.com/office/drawing/2014/main" id="{707A9782-5BCC-9CA3-DB5E-B12061E089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9497" y="955675"/>
            <a:ext cx="5904213" cy="406473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0EED131-35BD-78C0-F575-DF9D442BE3F2}"/>
              </a:ext>
            </a:extLst>
          </p:cNvPr>
          <p:cNvSpPr txBox="1"/>
          <p:nvPr/>
        </p:nvSpPr>
        <p:spPr>
          <a:xfrm>
            <a:off x="7729151" y="5265006"/>
            <a:ext cx="4029814" cy="120032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Implemented in Boston, Philadelphia, SF, Berkeley, Oakland, Boulder, Seattle… </a:t>
            </a:r>
          </a:p>
          <a:p>
            <a:r>
              <a:rPr lang="en-US" dirty="0">
                <a:latin typeface="Arial" panose="020B0604020202020204" pitchFamily="34" charset="0"/>
                <a:cs typeface="Arial" panose="020B0604020202020204" pitchFamily="34" charset="0"/>
              </a:rPr>
              <a:t>Tried other places but unpopular.</a:t>
            </a:r>
          </a:p>
        </p:txBody>
      </p:sp>
      <p:pic>
        <p:nvPicPr>
          <p:cNvPr id="2052" name="Picture 4">
            <a:extLst>
              <a:ext uri="{FF2B5EF4-FFF2-40B4-BE49-F238E27FC236}">
                <a16:creationId xmlns:a16="http://schemas.microsoft.com/office/drawing/2014/main" id="{F2946DFD-D054-411B-A2CD-3999C28ABF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2958" y="4468587"/>
            <a:ext cx="4142262" cy="2331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2334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44A17-EF11-D51F-7D24-835272061C77}"/>
              </a:ext>
            </a:extLst>
          </p:cNvPr>
          <p:cNvSpPr>
            <a:spLocks noGrp="1"/>
          </p:cNvSpPr>
          <p:nvPr>
            <p:ph type="title"/>
          </p:nvPr>
        </p:nvSpPr>
        <p:spPr/>
        <p:txBody>
          <a:bodyPr/>
          <a:lstStyle/>
          <a:p>
            <a:r>
              <a:rPr lang="en-US" dirty="0"/>
              <a:t>How should we regulate addictive substances?</a:t>
            </a:r>
          </a:p>
        </p:txBody>
      </p:sp>
      <p:sp>
        <p:nvSpPr>
          <p:cNvPr id="3" name="Content Placeholder 2">
            <a:extLst>
              <a:ext uri="{FF2B5EF4-FFF2-40B4-BE49-F238E27FC236}">
                <a16:creationId xmlns:a16="http://schemas.microsoft.com/office/drawing/2014/main" id="{0741421A-E0D5-F294-368F-C2E2B7000FFE}"/>
              </a:ext>
            </a:extLst>
          </p:cNvPr>
          <p:cNvSpPr>
            <a:spLocks noGrp="1"/>
          </p:cNvSpPr>
          <p:nvPr>
            <p:ph idx="1"/>
          </p:nvPr>
        </p:nvSpPr>
        <p:spPr>
          <a:xfrm>
            <a:off x="637309" y="1239520"/>
            <a:ext cx="5306291" cy="5401424"/>
          </a:xfrm>
        </p:spPr>
        <p:txBody>
          <a:bodyPr/>
          <a:lstStyle/>
          <a:p>
            <a:r>
              <a:rPr lang="en-US" dirty="0"/>
              <a:t>Taxes?</a:t>
            </a:r>
          </a:p>
          <a:p>
            <a:pPr lvl="1"/>
            <a:r>
              <a:rPr lang="en-US" dirty="0"/>
              <a:t>State + federal revenue from alcohol taxes was about $18.1 billion in 2020 </a:t>
            </a:r>
          </a:p>
          <a:p>
            <a:r>
              <a:rPr lang="en-US" dirty="0"/>
              <a:t>Bans?</a:t>
            </a:r>
          </a:p>
          <a:p>
            <a:r>
              <a:rPr lang="en-US" dirty="0"/>
              <a:t>Warning labels?</a:t>
            </a:r>
          </a:p>
          <a:p>
            <a:r>
              <a:rPr lang="en-US" dirty="0"/>
              <a:t>Do nothing?</a:t>
            </a:r>
          </a:p>
          <a:p>
            <a:pPr lvl="1"/>
            <a:endParaRPr lang="en-US" dirty="0"/>
          </a:p>
        </p:txBody>
      </p:sp>
      <p:sp>
        <p:nvSpPr>
          <p:cNvPr id="4" name="AutoShape 2">
            <a:extLst>
              <a:ext uri="{FF2B5EF4-FFF2-40B4-BE49-F238E27FC236}">
                <a16:creationId xmlns:a16="http://schemas.microsoft.com/office/drawing/2014/main" id="{E59A4A6C-143E-44D5-6540-D27031F4D69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descr="A box of cigarettes on a shelf&#10;&#10;Description automatically generated">
            <a:extLst>
              <a:ext uri="{FF2B5EF4-FFF2-40B4-BE49-F238E27FC236}">
                <a16:creationId xmlns:a16="http://schemas.microsoft.com/office/drawing/2014/main" id="{E8181641-739F-52C4-5C79-D1DD03F119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0833" y="955675"/>
            <a:ext cx="4367474" cy="3275606"/>
          </a:xfrm>
          <a:prstGeom prst="rect">
            <a:avLst/>
          </a:prstGeom>
        </p:spPr>
      </p:pic>
      <p:pic>
        <p:nvPicPr>
          <p:cNvPr id="9" name="Picture 8" descr="A store with many bottles of wine&#10;&#10;Description automatically generated">
            <a:extLst>
              <a:ext uri="{FF2B5EF4-FFF2-40B4-BE49-F238E27FC236}">
                <a16:creationId xmlns:a16="http://schemas.microsoft.com/office/drawing/2014/main" id="{4D3EB961-2E17-042E-EF6A-14415A14B9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1749" y="3744400"/>
            <a:ext cx="3862057" cy="2896544"/>
          </a:xfrm>
          <a:prstGeom prst="rect">
            <a:avLst/>
          </a:prstGeom>
        </p:spPr>
      </p:pic>
      <p:pic>
        <p:nvPicPr>
          <p:cNvPr id="11" name="Picture 10" descr="A map of the united states of america&#10;&#10;Description automatically generated">
            <a:extLst>
              <a:ext uri="{FF2B5EF4-FFF2-40B4-BE49-F238E27FC236}">
                <a16:creationId xmlns:a16="http://schemas.microsoft.com/office/drawing/2014/main" id="{0B600360-B5EB-6989-EDF6-C3530BB444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5557" y="3120989"/>
            <a:ext cx="3737011" cy="3737011"/>
          </a:xfrm>
          <a:prstGeom prst="rect">
            <a:avLst/>
          </a:prstGeom>
        </p:spPr>
      </p:pic>
    </p:spTree>
    <p:extLst>
      <p:ext uri="{BB962C8B-B14F-4D97-AF65-F5344CB8AC3E}">
        <p14:creationId xmlns:p14="http://schemas.microsoft.com/office/powerpoint/2010/main" val="919984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44A17-EF11-D51F-7D24-835272061C77}"/>
              </a:ext>
            </a:extLst>
          </p:cNvPr>
          <p:cNvSpPr>
            <a:spLocks noGrp="1"/>
          </p:cNvSpPr>
          <p:nvPr>
            <p:ph type="title"/>
          </p:nvPr>
        </p:nvSpPr>
        <p:spPr/>
        <p:txBody>
          <a:bodyPr/>
          <a:lstStyle/>
          <a:p>
            <a:r>
              <a:rPr lang="en-US" dirty="0"/>
              <a:t>Should we ban “junk fees?”</a:t>
            </a:r>
          </a:p>
        </p:txBody>
      </p:sp>
      <p:sp>
        <p:nvSpPr>
          <p:cNvPr id="3" name="Content Placeholder 2">
            <a:extLst>
              <a:ext uri="{FF2B5EF4-FFF2-40B4-BE49-F238E27FC236}">
                <a16:creationId xmlns:a16="http://schemas.microsoft.com/office/drawing/2014/main" id="{0741421A-E0D5-F294-368F-C2E2B7000FFE}"/>
              </a:ext>
            </a:extLst>
          </p:cNvPr>
          <p:cNvSpPr>
            <a:spLocks noGrp="1"/>
          </p:cNvSpPr>
          <p:nvPr>
            <p:ph idx="1"/>
          </p:nvPr>
        </p:nvSpPr>
        <p:spPr>
          <a:xfrm>
            <a:off x="637309" y="3781168"/>
            <a:ext cx="10985730" cy="2859775"/>
          </a:xfrm>
        </p:spPr>
        <p:txBody>
          <a:bodyPr>
            <a:normAutofit fontScale="92500"/>
          </a:bodyPr>
          <a:lstStyle/>
          <a:p>
            <a:pPr marL="0" indent="0">
              <a:buNone/>
            </a:pPr>
            <a:r>
              <a:rPr lang="en-US" b="0" i="1" dirty="0">
                <a:solidFill>
                  <a:srgbClr val="000000"/>
                </a:solidFill>
                <a:effectLst/>
                <a:latin typeface="Arial" panose="020B0604020202020204" pitchFamily="34" charset="0"/>
              </a:rPr>
              <a:t>My administration is also taking on junk fees, those hidden surcharges too many companies use to make you pay more. For example, we’re making airlines show you the full ticket price upfront, refund your money if your flight is cancelled or delayed...  We’re going to ban surprise resort fees that hotels charge on your bill. Those fees can cost you up to $90 a night at hotels that aren’t even resorts. </a:t>
            </a:r>
          </a:p>
          <a:p>
            <a:pPr marL="0" indent="0">
              <a:buNone/>
            </a:pPr>
            <a:r>
              <a:rPr lang="en-US" b="0" i="1" dirty="0">
                <a:solidFill>
                  <a:srgbClr val="000000"/>
                </a:solidFill>
                <a:effectLst/>
                <a:latin typeface="Arial" panose="020B0604020202020204" pitchFamily="34" charset="0"/>
              </a:rPr>
              <a:t>– </a:t>
            </a:r>
            <a:r>
              <a:rPr lang="en-US" b="0" dirty="0">
                <a:solidFill>
                  <a:srgbClr val="000000"/>
                </a:solidFill>
                <a:effectLst/>
                <a:latin typeface="Arial" panose="020B0604020202020204" pitchFamily="34" charset="0"/>
              </a:rPr>
              <a:t>Joe Biden, 2023 State of the Union</a:t>
            </a:r>
            <a:endParaRPr lang="en-US" i="1" dirty="0"/>
          </a:p>
        </p:txBody>
      </p:sp>
      <p:pic>
        <p:nvPicPr>
          <p:cNvPr id="5" name="Picture 4" descr="A white background with black text&#10;&#10;Description automatically generated">
            <a:extLst>
              <a:ext uri="{FF2B5EF4-FFF2-40B4-BE49-F238E27FC236}">
                <a16:creationId xmlns:a16="http://schemas.microsoft.com/office/drawing/2014/main" id="{8324961E-BFB9-2B49-FE3B-5CBBA6AAF7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308" y="1734633"/>
            <a:ext cx="6727319" cy="1500710"/>
          </a:xfrm>
          <a:prstGeom prst="rect">
            <a:avLst/>
          </a:prstGeom>
        </p:spPr>
      </p:pic>
      <p:pic>
        <p:nvPicPr>
          <p:cNvPr id="7" name="Picture 6" descr="A person in a suit speaking into a microphone&#10;&#10;Description automatically generated">
            <a:extLst>
              <a:ext uri="{FF2B5EF4-FFF2-40B4-BE49-F238E27FC236}">
                <a16:creationId xmlns:a16="http://schemas.microsoft.com/office/drawing/2014/main" id="{8128E669-4963-582A-0538-0D4BBD7A87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4120" y="726389"/>
            <a:ext cx="4100486" cy="2733657"/>
          </a:xfrm>
          <a:prstGeom prst="rect">
            <a:avLst/>
          </a:prstGeom>
        </p:spPr>
      </p:pic>
    </p:spTree>
    <p:extLst>
      <p:ext uri="{BB962C8B-B14F-4D97-AF65-F5344CB8AC3E}">
        <p14:creationId xmlns:p14="http://schemas.microsoft.com/office/powerpoint/2010/main" val="1144380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44A17-EF11-D51F-7D24-835272061C77}"/>
              </a:ext>
            </a:extLst>
          </p:cNvPr>
          <p:cNvSpPr>
            <a:spLocks noGrp="1"/>
          </p:cNvSpPr>
          <p:nvPr>
            <p:ph type="title"/>
          </p:nvPr>
        </p:nvSpPr>
        <p:spPr/>
        <p:txBody>
          <a:bodyPr/>
          <a:lstStyle/>
          <a:p>
            <a:r>
              <a:rPr lang="en-US" dirty="0"/>
              <a:t>Let’s use behavioral econ tools to answer these Qs!</a:t>
            </a:r>
          </a:p>
        </p:txBody>
      </p:sp>
      <p:sp>
        <p:nvSpPr>
          <p:cNvPr id="6" name="Content Placeholder 5">
            <a:extLst>
              <a:ext uri="{FF2B5EF4-FFF2-40B4-BE49-F238E27FC236}">
                <a16:creationId xmlns:a16="http://schemas.microsoft.com/office/drawing/2014/main" id="{51821DB2-95DE-BD80-900F-9E1F6B8FDB07}"/>
              </a:ext>
            </a:extLst>
          </p:cNvPr>
          <p:cNvSpPr>
            <a:spLocks noGrp="1"/>
          </p:cNvSpPr>
          <p:nvPr>
            <p:ph idx="1"/>
          </p:nvPr>
        </p:nvSpPr>
        <p:spPr/>
        <p:txBody>
          <a:bodyPr>
            <a:normAutofit/>
          </a:bodyPr>
          <a:lstStyle/>
          <a:p>
            <a:pPr marL="514350" indent="-514350">
              <a:buFont typeface="+mj-lt"/>
              <a:buAutoNum type="arabicPeriod"/>
            </a:pPr>
            <a:r>
              <a:rPr lang="en-US" dirty="0"/>
              <a:t>Discuss </a:t>
            </a:r>
            <a:r>
              <a:rPr lang="en-US" b="1" dirty="0"/>
              <a:t>philosophical assumptions</a:t>
            </a:r>
          </a:p>
          <a:p>
            <a:pPr lvl="1"/>
            <a:r>
              <a:rPr lang="en-US" dirty="0"/>
              <a:t>When and why are interventions to correct behavioral errors warranted?</a:t>
            </a:r>
          </a:p>
          <a:p>
            <a:pPr marL="514350" indent="-514350">
              <a:buFont typeface="+mj-lt"/>
              <a:buAutoNum type="arabicPeriod"/>
            </a:pPr>
            <a:r>
              <a:rPr lang="en-US" dirty="0"/>
              <a:t>Study </a:t>
            </a:r>
            <a:r>
              <a:rPr lang="en-US" b="1" dirty="0"/>
              <a:t>corrective taxation </a:t>
            </a:r>
            <a:r>
              <a:rPr lang="en-US" dirty="0"/>
              <a:t>as a canonical regulation</a:t>
            </a:r>
            <a:endParaRPr lang="en-US" b="1" dirty="0"/>
          </a:p>
          <a:p>
            <a:pPr lvl="1"/>
            <a:r>
              <a:rPr lang="en-US" dirty="0"/>
              <a:t>Understand</a:t>
            </a:r>
            <a:r>
              <a:rPr lang="en-US" b="1" dirty="0"/>
              <a:t> </a:t>
            </a:r>
            <a:r>
              <a:rPr lang="en-US" dirty="0"/>
              <a:t>parameters that determine the optimal tax</a:t>
            </a:r>
            <a:r>
              <a:rPr lang="en-US" b="1" dirty="0"/>
              <a:t> </a:t>
            </a:r>
          </a:p>
          <a:p>
            <a:pPr lvl="1"/>
            <a:r>
              <a:rPr lang="en-US" dirty="0"/>
              <a:t>Compute</a:t>
            </a:r>
            <a:r>
              <a:rPr lang="en-US" b="1" dirty="0"/>
              <a:t> </a:t>
            </a:r>
            <a:r>
              <a:rPr lang="en-US" dirty="0"/>
              <a:t>an optimal tax given assumptions about key parameters</a:t>
            </a:r>
            <a:endParaRPr lang="en-US" b="1" dirty="0"/>
          </a:p>
          <a:p>
            <a:pPr marL="514350" indent="-514350">
              <a:buFont typeface="+mj-lt"/>
              <a:buAutoNum type="arabicPeriod"/>
            </a:pPr>
            <a:r>
              <a:rPr lang="en-US" dirty="0"/>
              <a:t>Extend analysis to </a:t>
            </a:r>
            <a:r>
              <a:rPr lang="en-US" b="1" dirty="0"/>
              <a:t>behavioral interventions </a:t>
            </a:r>
          </a:p>
          <a:p>
            <a:pPr lvl="1"/>
            <a:r>
              <a:rPr lang="en-US" dirty="0"/>
              <a:t>Compare</a:t>
            </a:r>
            <a:r>
              <a:rPr lang="en-US" b="1" dirty="0"/>
              <a:t> </a:t>
            </a:r>
            <a:r>
              <a:rPr lang="en-US" dirty="0"/>
              <a:t>effects of “nudges” to effects of taxes</a:t>
            </a:r>
          </a:p>
          <a:p>
            <a:pPr lvl="1"/>
            <a:r>
              <a:rPr lang="en-US" dirty="0"/>
              <a:t>Discuss choices between traditional and non-traditional interventions</a:t>
            </a:r>
          </a:p>
          <a:p>
            <a:pPr marL="514350" indent="-514350">
              <a:buFont typeface="+mj-lt"/>
              <a:buAutoNum type="arabicPeriod"/>
            </a:pPr>
            <a:r>
              <a:rPr lang="en-US" b="1" dirty="0"/>
              <a:t>Equilibrium </a:t>
            </a:r>
            <a:r>
              <a:rPr lang="en-US" dirty="0"/>
              <a:t>effects of interventions</a:t>
            </a:r>
            <a:endParaRPr lang="en-US" b="1" dirty="0"/>
          </a:p>
          <a:p>
            <a:pPr lvl="1"/>
            <a:r>
              <a:rPr lang="en-US" dirty="0"/>
              <a:t>Transparency in competitive markets</a:t>
            </a:r>
          </a:p>
          <a:p>
            <a:pPr lvl="1"/>
            <a:r>
              <a:rPr lang="en-US" dirty="0"/>
              <a:t>Spillovers to other markets</a:t>
            </a:r>
          </a:p>
          <a:p>
            <a:pPr lvl="1"/>
            <a:r>
              <a:rPr lang="en-US" dirty="0"/>
              <a:t>Political considerations</a:t>
            </a:r>
          </a:p>
          <a:p>
            <a:pPr lvl="1"/>
            <a:endParaRPr lang="en-US" dirty="0"/>
          </a:p>
          <a:p>
            <a:pPr lvl="1"/>
            <a:endParaRPr lang="en-US" dirty="0"/>
          </a:p>
          <a:p>
            <a:pPr lvl="1"/>
            <a:endParaRPr lang="en-US" dirty="0"/>
          </a:p>
          <a:p>
            <a:endParaRPr lang="en-US" dirty="0"/>
          </a:p>
          <a:p>
            <a:pPr lvl="1"/>
            <a:endParaRPr lang="en-US" dirty="0"/>
          </a:p>
          <a:p>
            <a:endParaRPr lang="en-US" b="1" dirty="0"/>
          </a:p>
          <a:p>
            <a:pPr marL="457200" lvl="1" indent="0">
              <a:buNone/>
            </a:pPr>
            <a:endParaRPr lang="en-US" dirty="0"/>
          </a:p>
          <a:p>
            <a:endParaRPr lang="en-US" b="1" dirty="0"/>
          </a:p>
        </p:txBody>
      </p:sp>
    </p:spTree>
    <p:extLst>
      <p:ext uri="{BB962C8B-B14F-4D97-AF65-F5344CB8AC3E}">
        <p14:creationId xmlns:p14="http://schemas.microsoft.com/office/powerpoint/2010/main" val="598441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1D344-CF82-6677-88A1-728CEF910CD8}"/>
              </a:ext>
            </a:extLst>
          </p:cNvPr>
          <p:cNvSpPr>
            <a:spLocks noGrp="1"/>
          </p:cNvSpPr>
          <p:nvPr>
            <p:ph type="title"/>
          </p:nvPr>
        </p:nvSpPr>
        <p:spPr/>
        <p:txBody>
          <a:bodyPr/>
          <a:lstStyle/>
          <a:p>
            <a:r>
              <a:rPr lang="en-US" dirty="0"/>
              <a:t>Normative Foundations</a:t>
            </a:r>
          </a:p>
        </p:txBody>
      </p:sp>
    </p:spTree>
    <p:extLst>
      <p:ext uri="{BB962C8B-B14F-4D97-AF65-F5344CB8AC3E}">
        <p14:creationId xmlns:p14="http://schemas.microsoft.com/office/powerpoint/2010/main" val="2193541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44A17-EF11-D51F-7D24-835272061C77}"/>
              </a:ext>
            </a:extLst>
          </p:cNvPr>
          <p:cNvSpPr>
            <a:spLocks noGrp="1"/>
          </p:cNvSpPr>
          <p:nvPr>
            <p:ph type="title"/>
          </p:nvPr>
        </p:nvSpPr>
        <p:spPr/>
        <p:txBody>
          <a:bodyPr/>
          <a:lstStyle/>
          <a:p>
            <a:r>
              <a:rPr lang="en-US" dirty="0"/>
              <a:t>Positive and normative economics</a:t>
            </a:r>
          </a:p>
        </p:txBody>
      </p:sp>
      <mc:AlternateContent xmlns:mc="http://schemas.openxmlformats.org/markup-compatibility/2006">
        <mc:Choice xmlns:a14="http://schemas.microsoft.com/office/drawing/2010/main" Requires="a14">
          <p:sp>
            <p:nvSpPr>
              <p:cNvPr id="6" name="Content Placeholder 5">
                <a:extLst>
                  <a:ext uri="{FF2B5EF4-FFF2-40B4-BE49-F238E27FC236}">
                    <a16:creationId xmlns:a16="http://schemas.microsoft.com/office/drawing/2014/main" id="{51821DB2-95DE-BD80-900F-9E1F6B8FDB07}"/>
                  </a:ext>
                </a:extLst>
              </p:cNvPr>
              <p:cNvSpPr>
                <a:spLocks noGrp="1"/>
              </p:cNvSpPr>
              <p:nvPr>
                <p:ph idx="1"/>
              </p:nvPr>
            </p:nvSpPr>
            <p:spPr/>
            <p:txBody>
              <a:bodyPr>
                <a:normAutofit/>
              </a:bodyPr>
              <a:lstStyle/>
              <a:p>
                <a:r>
                  <a:rPr lang="en-US" dirty="0"/>
                  <a:t>Keynes (1890) definition</a:t>
                </a:r>
              </a:p>
              <a:p>
                <a:pPr lvl="1"/>
                <a:r>
                  <a:rPr lang="en-US" dirty="0"/>
                  <a:t>Positive economics concerns </a:t>
                </a:r>
                <a:r>
                  <a:rPr lang="en-US" b="1" dirty="0"/>
                  <a:t>“what is”</a:t>
                </a:r>
              </a:p>
              <a:p>
                <a:pPr lvl="1"/>
                <a:r>
                  <a:rPr lang="en-US" dirty="0"/>
                  <a:t>Normative economics concerns </a:t>
                </a:r>
                <a:r>
                  <a:rPr lang="en-US" b="1" dirty="0"/>
                  <a:t>“what ought to be”</a:t>
                </a:r>
                <a:endParaRPr lang="en-US" dirty="0"/>
              </a:p>
              <a:p>
                <a:r>
                  <a:rPr lang="en-US" dirty="0"/>
                  <a:t>Examples</a:t>
                </a:r>
              </a:p>
              <a:p>
                <a:pPr lvl="1"/>
                <a:r>
                  <a:rPr lang="en-US" dirty="0"/>
                  <a:t>Positive statement: </a:t>
                </a:r>
                <a:r>
                  <a:rPr lang="en-US" i="1" dirty="0"/>
                  <a:t>If we tax cigarettes at $0.25/pack, cigarette consumption will fall by 10%.</a:t>
                </a:r>
              </a:p>
              <a:p>
                <a:pPr lvl="1"/>
                <a:r>
                  <a:rPr lang="en-US" dirty="0"/>
                  <a:t>Normative statement: </a:t>
                </a:r>
                <a:r>
                  <a:rPr lang="en-US" i="1" dirty="0"/>
                  <a:t>We </a:t>
                </a:r>
                <a:r>
                  <a:rPr lang="en-US" i="1" dirty="0">
                    <a:solidFill>
                      <a:srgbClr val="FF0000"/>
                    </a:solidFill>
                  </a:rPr>
                  <a:t>should</a:t>
                </a:r>
                <a:r>
                  <a:rPr lang="en-US" i="1" dirty="0"/>
                  <a:t> tax cigarettes at $0.25/pack. </a:t>
                </a:r>
              </a:p>
              <a:p>
                <a:r>
                  <a:rPr lang="en-US" dirty="0">
                    <a:solidFill>
                      <a:srgbClr val="FF0000"/>
                    </a:solidFill>
                  </a:rPr>
                  <a:t>Warning: </a:t>
                </a:r>
                <a:r>
                  <a:rPr lang="en-US" dirty="0"/>
                  <a:t>invocation of “should” </a:t>
                </a:r>
                <a14:m>
                  <m:oMath xmlns:m="http://schemas.openxmlformats.org/officeDocument/2006/math">
                    <m:r>
                      <a:rPr lang="en-US" b="0" i="1" smtClean="0">
                        <a:latin typeface="Cambria Math" panose="02040503050406030204" pitchFamily="18" charset="0"/>
                      </a:rPr>
                      <m:t>↔</m:t>
                    </m:r>
                  </m:oMath>
                </a14:m>
                <a:r>
                  <a:rPr lang="en-US" dirty="0"/>
                  <a:t> philosophical assumptions!</a:t>
                </a:r>
              </a:p>
              <a:p>
                <a:r>
                  <a:rPr lang="en-US" dirty="0"/>
                  <a:t>But without doing so, we cannot make policy recommendations</a:t>
                </a:r>
              </a:p>
              <a:p>
                <a:endParaRPr lang="en-US" dirty="0"/>
              </a:p>
              <a:p>
                <a:pPr lvl="1"/>
                <a:endParaRPr lang="en-US" dirty="0"/>
              </a:p>
              <a:p>
                <a:endParaRPr lang="en-US" b="1" dirty="0"/>
              </a:p>
              <a:p>
                <a:pPr marL="457200" lvl="1" indent="0">
                  <a:buNone/>
                </a:pPr>
                <a:endParaRPr lang="en-US" dirty="0"/>
              </a:p>
              <a:p>
                <a:endParaRPr lang="en-US" b="1" dirty="0"/>
              </a:p>
            </p:txBody>
          </p:sp>
        </mc:Choice>
        <mc:Fallback>
          <p:sp>
            <p:nvSpPr>
              <p:cNvPr id="6" name="Content Placeholder 5">
                <a:extLst>
                  <a:ext uri="{FF2B5EF4-FFF2-40B4-BE49-F238E27FC236}">
                    <a16:creationId xmlns:a16="http://schemas.microsoft.com/office/drawing/2014/main" id="{51821DB2-95DE-BD80-900F-9E1F6B8FDB07}"/>
                  </a:ext>
                </a:extLst>
              </p:cNvPr>
              <p:cNvSpPr>
                <a:spLocks noGrp="1" noRot="1" noChangeAspect="1" noMove="1" noResize="1" noEditPoints="1" noAdjustHandles="1" noChangeArrowheads="1" noChangeShapeType="1" noTextEdit="1"/>
              </p:cNvSpPr>
              <p:nvPr>
                <p:ph idx="1"/>
              </p:nvPr>
            </p:nvSpPr>
            <p:spPr>
              <a:blipFill>
                <a:blip r:embed="rId3"/>
                <a:stretch>
                  <a:fillRect l="-1039" t="-1878"/>
                </a:stretch>
              </a:blipFill>
            </p:spPr>
            <p:txBody>
              <a:bodyPr/>
              <a:lstStyle/>
              <a:p>
                <a:r>
                  <a:rPr lang="en-US">
                    <a:noFill/>
                  </a:rPr>
                  <a:t> </a:t>
                </a:r>
              </a:p>
            </p:txBody>
          </p:sp>
        </mc:Fallback>
      </mc:AlternateContent>
    </p:spTree>
    <p:extLst>
      <p:ext uri="{BB962C8B-B14F-4D97-AF65-F5344CB8AC3E}">
        <p14:creationId xmlns:p14="http://schemas.microsoft.com/office/powerpoint/2010/main" val="3841647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3794</TotalTime>
  <Words>2486</Words>
  <Application>Microsoft Macintosh PowerPoint</Application>
  <PresentationFormat>Widescreen</PresentationFormat>
  <Paragraphs>283</Paragraphs>
  <Slides>23</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Cambria Math</vt:lpstr>
      <vt:lpstr>Source Sans Pro</vt:lpstr>
      <vt:lpstr>Office Theme</vt:lpstr>
      <vt:lpstr>Behavioral Economics And Public Policy: Introduction and Normative Foundations</vt:lpstr>
      <vt:lpstr>Agenda</vt:lpstr>
      <vt:lpstr>Introduction</vt:lpstr>
      <vt:lpstr>Should we tax sugary beverages?</vt:lpstr>
      <vt:lpstr>How should we regulate addictive substances?</vt:lpstr>
      <vt:lpstr>Should we ban “junk fees?”</vt:lpstr>
      <vt:lpstr>Let’s use behavioral econ tools to answer these Qs!</vt:lpstr>
      <vt:lpstr>Normative Foundations</vt:lpstr>
      <vt:lpstr>Positive and normative economics</vt:lpstr>
      <vt:lpstr>Foundations of standard welfare economics</vt:lpstr>
      <vt:lpstr>Putting the assumptions to work</vt:lpstr>
      <vt:lpstr>The behavioral critique: sometimes choices are mistakes!</vt:lpstr>
      <vt:lpstr>The behavioral critique: sometimes choices are mistakes!</vt:lpstr>
      <vt:lpstr>What is a bias or a mistake?</vt:lpstr>
      <vt:lpstr>Identifying Mistakes</vt:lpstr>
      <vt:lpstr>Example 1: car purchases</vt:lpstr>
      <vt:lpstr>Example 1: car purchases</vt:lpstr>
      <vt:lpstr>Example 2: Time-inconsistency</vt:lpstr>
      <vt:lpstr>Example 2: Time-inconsistency</vt:lpstr>
      <vt:lpstr>A systematic approach to identifying mistakes</vt:lpstr>
      <vt:lpstr>Evidence of characterization failures: Allcott et al (2019)</vt:lpstr>
      <vt:lpstr>Providing evidence of characterization failures</vt:lpstr>
      <vt:lpstr>Takeaways</vt:lpstr>
    </vt:vector>
  </TitlesOfParts>
  <Company>Stanford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deck title</dc:title>
  <dc:creator>Hunt Allcott</dc:creator>
  <cp:lastModifiedBy>Matt Brown</cp:lastModifiedBy>
  <cp:revision>153</cp:revision>
  <dcterms:created xsi:type="dcterms:W3CDTF">2023-03-03T20:08:21Z</dcterms:created>
  <dcterms:modified xsi:type="dcterms:W3CDTF">2024-01-05T17:03:46Z</dcterms:modified>
</cp:coreProperties>
</file>