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405" r:id="rId3"/>
    <p:sldId id="260" r:id="rId4"/>
    <p:sldId id="370" r:id="rId5"/>
    <p:sldId id="371" r:id="rId6"/>
    <p:sldId id="385" r:id="rId7"/>
    <p:sldId id="386" r:id="rId8"/>
    <p:sldId id="389" r:id="rId9"/>
    <p:sldId id="390" r:id="rId10"/>
    <p:sldId id="392" r:id="rId11"/>
    <p:sldId id="393" r:id="rId12"/>
    <p:sldId id="394" r:id="rId13"/>
    <p:sldId id="387" r:id="rId14"/>
    <p:sldId id="368" r:id="rId15"/>
    <p:sldId id="374" r:id="rId16"/>
    <p:sldId id="378" r:id="rId17"/>
    <p:sldId id="375" r:id="rId18"/>
    <p:sldId id="377" r:id="rId19"/>
    <p:sldId id="382" r:id="rId20"/>
    <p:sldId id="379" r:id="rId21"/>
    <p:sldId id="381" r:id="rId22"/>
    <p:sldId id="383" r:id="rId23"/>
    <p:sldId id="384" r:id="rId24"/>
    <p:sldId id="397" r:id="rId25"/>
    <p:sldId id="399" r:id="rId26"/>
    <p:sldId id="401" r:id="rId27"/>
    <p:sldId id="400" r:id="rId28"/>
    <p:sldId id="403" r:id="rId29"/>
    <p:sldId id="404" r:id="rId30"/>
    <p:sldId id="402" r:id="rId31"/>
    <p:sldId id="396" r:id="rId32"/>
    <p:sldId id="395"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515"/>
    <a:srgbClr val="4472C4"/>
    <a:srgbClr val="70AD47"/>
    <a:srgbClr val="ED7D31"/>
    <a:srgbClr val="961820"/>
    <a:srgbClr val="7030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82449" autoAdjust="0"/>
  </p:normalViewPr>
  <p:slideViewPr>
    <p:cSldViewPr snapToGrid="0">
      <p:cViewPr varScale="1">
        <p:scale>
          <a:sx n="104" d="100"/>
          <a:sy n="104" d="100"/>
        </p:scale>
        <p:origin x="12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E6182-9EBA-F6CF-A9A7-CF0818E467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669AE1-0B91-22DC-67D7-CC02393DE7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0CC7E1-B1CD-4248-96B1-FB0F502AA0E7}" type="datetimeFigureOut">
              <a:rPr lang="en-US" smtClean="0"/>
              <a:t>3/6/24</a:t>
            </a:fld>
            <a:endParaRPr lang="en-US"/>
          </a:p>
        </p:txBody>
      </p:sp>
      <p:sp>
        <p:nvSpPr>
          <p:cNvPr id="4" name="Footer Placeholder 3">
            <a:extLst>
              <a:ext uri="{FF2B5EF4-FFF2-40B4-BE49-F238E27FC236}">
                <a16:creationId xmlns:a16="http://schemas.microsoft.com/office/drawing/2014/main" id="{8A80EB31-A674-677A-9303-616F122BE9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D704F8-06D8-C77F-C733-D218412124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DEEE5-E60E-B044-9D2E-688ED8BED926}" type="slidenum">
              <a:rPr lang="en-US" smtClean="0"/>
              <a:t>‹#›</a:t>
            </a:fld>
            <a:endParaRPr lang="en-US"/>
          </a:p>
        </p:txBody>
      </p:sp>
    </p:spTree>
    <p:extLst>
      <p:ext uri="{BB962C8B-B14F-4D97-AF65-F5344CB8AC3E}">
        <p14:creationId xmlns:p14="http://schemas.microsoft.com/office/powerpoint/2010/main" val="35498800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FDC8C-B6B3-4B5E-B927-7DED940B814C}"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542CF-DBF6-49C4-AB3F-252AFB69EA6B}" type="slidenum">
              <a:rPr lang="en-US" smtClean="0"/>
              <a:t>‹#›</a:t>
            </a:fld>
            <a:endParaRPr lang="en-US"/>
          </a:p>
        </p:txBody>
      </p:sp>
    </p:spTree>
    <p:extLst>
      <p:ext uri="{BB962C8B-B14F-4D97-AF65-F5344CB8AC3E}">
        <p14:creationId xmlns:p14="http://schemas.microsoft.com/office/powerpoint/2010/main" val="32387090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a:t>
            </a:fld>
            <a:endParaRPr lang="en-US"/>
          </a:p>
        </p:txBody>
      </p:sp>
      <p:sp>
        <p:nvSpPr>
          <p:cNvPr id="5" name="Footer Placeholder 4">
            <a:extLst>
              <a:ext uri="{FF2B5EF4-FFF2-40B4-BE49-F238E27FC236}">
                <a16:creationId xmlns:a16="http://schemas.microsoft.com/office/drawing/2014/main" id="{9B057FFD-C178-29DC-4092-93858388C82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8791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online appendix table A3 (they also have a more complicated shift-share strategy that’s not worth going into)</a:t>
            </a:r>
          </a:p>
        </p:txBody>
      </p:sp>
      <p:sp>
        <p:nvSpPr>
          <p:cNvPr id="4" name="Slide Number Placeholder 3"/>
          <p:cNvSpPr>
            <a:spLocks noGrp="1"/>
          </p:cNvSpPr>
          <p:nvPr>
            <p:ph type="sldNum" sz="quarter" idx="5"/>
          </p:nvPr>
        </p:nvSpPr>
        <p:spPr/>
        <p:txBody>
          <a:bodyPr/>
          <a:lstStyle/>
          <a:p>
            <a:fld id="{034542CF-DBF6-49C4-AB3F-252AFB69EA6B}" type="slidenum">
              <a:rPr lang="en-US" smtClean="0"/>
              <a:t>10</a:t>
            </a:fld>
            <a:endParaRPr lang="en-US"/>
          </a:p>
        </p:txBody>
      </p:sp>
      <p:sp>
        <p:nvSpPr>
          <p:cNvPr id="5" name="Footer Placeholder 4">
            <a:extLst>
              <a:ext uri="{FF2B5EF4-FFF2-40B4-BE49-F238E27FC236}">
                <a16:creationId xmlns:a16="http://schemas.microsoft.com/office/drawing/2014/main" id="{78D00E27-DE12-0A4B-A13E-6A0010CFEF6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4897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online appendix table A3 (they also have a more complicated shift-share strategy that’s not worth going into)</a:t>
            </a:r>
          </a:p>
        </p:txBody>
      </p:sp>
      <p:sp>
        <p:nvSpPr>
          <p:cNvPr id="4" name="Slide Number Placeholder 3"/>
          <p:cNvSpPr>
            <a:spLocks noGrp="1"/>
          </p:cNvSpPr>
          <p:nvPr>
            <p:ph type="sldNum" sz="quarter" idx="5"/>
          </p:nvPr>
        </p:nvSpPr>
        <p:spPr/>
        <p:txBody>
          <a:bodyPr/>
          <a:lstStyle/>
          <a:p>
            <a:fld id="{034542CF-DBF6-49C4-AB3F-252AFB69EA6B}" type="slidenum">
              <a:rPr lang="en-US" smtClean="0"/>
              <a:t>11</a:t>
            </a:fld>
            <a:endParaRPr lang="en-US"/>
          </a:p>
        </p:txBody>
      </p:sp>
      <p:sp>
        <p:nvSpPr>
          <p:cNvPr id="5" name="Footer Placeholder 4">
            <a:extLst>
              <a:ext uri="{FF2B5EF4-FFF2-40B4-BE49-F238E27FC236}">
                <a16:creationId xmlns:a16="http://schemas.microsoft.com/office/drawing/2014/main" id="{7DC74F8E-8065-B12B-2F48-612F17EBA5F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0952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01</a:t>
            </a:r>
          </a:p>
        </p:txBody>
      </p:sp>
      <p:sp>
        <p:nvSpPr>
          <p:cNvPr id="4" name="Slide Number Placeholder 3"/>
          <p:cNvSpPr>
            <a:spLocks noGrp="1"/>
          </p:cNvSpPr>
          <p:nvPr>
            <p:ph type="sldNum" sz="quarter" idx="5"/>
          </p:nvPr>
        </p:nvSpPr>
        <p:spPr/>
        <p:txBody>
          <a:bodyPr/>
          <a:lstStyle/>
          <a:p>
            <a:fld id="{034542CF-DBF6-49C4-AB3F-252AFB69EA6B}" type="slidenum">
              <a:rPr lang="en-US" smtClean="0"/>
              <a:t>12</a:t>
            </a:fld>
            <a:endParaRPr lang="en-US"/>
          </a:p>
        </p:txBody>
      </p:sp>
      <p:sp>
        <p:nvSpPr>
          <p:cNvPr id="5" name="Footer Placeholder 4">
            <a:extLst>
              <a:ext uri="{FF2B5EF4-FFF2-40B4-BE49-F238E27FC236}">
                <a16:creationId xmlns:a16="http://schemas.microsoft.com/office/drawing/2014/main" id="{EC95CB72-58BB-DC73-6649-41AA5BF866C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2264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2.6 of handbook</a:t>
            </a:r>
          </a:p>
        </p:txBody>
      </p:sp>
      <p:sp>
        <p:nvSpPr>
          <p:cNvPr id="4" name="Slide Number Placeholder 3"/>
          <p:cNvSpPr>
            <a:spLocks noGrp="1"/>
          </p:cNvSpPr>
          <p:nvPr>
            <p:ph type="sldNum" sz="quarter" idx="5"/>
          </p:nvPr>
        </p:nvSpPr>
        <p:spPr/>
        <p:txBody>
          <a:bodyPr/>
          <a:lstStyle/>
          <a:p>
            <a:fld id="{034542CF-DBF6-49C4-AB3F-252AFB69EA6B}" type="slidenum">
              <a:rPr lang="en-US" smtClean="0"/>
              <a:t>13</a:t>
            </a:fld>
            <a:endParaRPr lang="en-US"/>
          </a:p>
        </p:txBody>
      </p:sp>
      <p:sp>
        <p:nvSpPr>
          <p:cNvPr id="5" name="Footer Placeholder 4">
            <a:extLst>
              <a:ext uri="{FF2B5EF4-FFF2-40B4-BE49-F238E27FC236}">
                <a16:creationId xmlns:a16="http://schemas.microsoft.com/office/drawing/2014/main" id="{DAB991B5-753A-D6E8-BD98-3DF85D6C0E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9476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14</a:t>
            </a:fld>
            <a:endParaRPr lang="en-US"/>
          </a:p>
        </p:txBody>
      </p:sp>
    </p:spTree>
    <p:extLst>
      <p:ext uri="{BB962C8B-B14F-4D97-AF65-F5344CB8AC3E}">
        <p14:creationId xmlns:p14="http://schemas.microsoft.com/office/powerpoint/2010/main" val="339971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1: https://</a:t>
            </a:r>
            <a:r>
              <a:rPr lang="en-US" dirty="0" err="1"/>
              <a:t>www.cnbc.com</a:t>
            </a:r>
            <a:r>
              <a:rPr lang="en-US" dirty="0"/>
              <a:t>/2023/06/15/biden-pushes-ticketmaster-seatgeek-to-show-junk-fees-upfront.html</a:t>
            </a:r>
          </a:p>
          <a:p>
            <a:r>
              <a:rPr lang="en-US" dirty="0"/>
              <a:t>Source 2: https://</a:t>
            </a:r>
            <a:r>
              <a:rPr lang="en-US" dirty="0" err="1"/>
              <a:t>www.nytimes.com</a:t>
            </a:r>
            <a:r>
              <a:rPr lang="en-US" dirty="0"/>
              <a:t>/2013/11/08/business/economy/a-credit-card-rule-that-worked-for-</a:t>
            </a:r>
            <a:r>
              <a:rPr lang="en-US" dirty="0" err="1"/>
              <a:t>consumers.html</a:t>
            </a:r>
            <a:endParaRPr lang="en-US" dirty="0"/>
          </a:p>
          <a:p>
            <a:pPr rtl="0">
              <a:spcBef>
                <a:spcPts val="0"/>
              </a:spcBef>
              <a:spcAft>
                <a:spcPts val="0"/>
              </a:spcAft>
            </a:pPr>
            <a:br>
              <a:rPr lang="en-US" dirty="0"/>
            </a:br>
            <a:r>
              <a:rPr lang="en-US" dirty="0"/>
              <a:t>Note here that nondisclosure is a little more puzzling that it might seem </a:t>
            </a:r>
            <a:r>
              <a:rPr lang="en-US" sz="1800" b="0" i="0" u="none" strike="noStrike" dirty="0" err="1">
                <a:solidFill>
                  <a:srgbClr val="000000"/>
                </a:solidFill>
                <a:effectLst/>
                <a:latin typeface="Calibri" panose="020F0502020204030204" pitchFamily="34" charset="0"/>
              </a:rPr>
              <a:t>Gabaix</a:t>
            </a:r>
            <a:r>
              <a:rPr lang="en-US" sz="1800" b="0" i="0" u="none" strike="noStrike" dirty="0">
                <a:solidFill>
                  <a:srgbClr val="000000"/>
                </a:solidFill>
                <a:effectLst/>
                <a:latin typeface="Calibri" panose="020F0502020204030204" pitchFamily="34" charset="0"/>
              </a:rPr>
              <a:t> and </a:t>
            </a:r>
            <a:r>
              <a:rPr lang="en-US" sz="1800" b="0" i="0" u="none" strike="noStrike" dirty="0" err="1">
                <a:solidFill>
                  <a:srgbClr val="000000"/>
                </a:solidFill>
                <a:effectLst/>
                <a:latin typeface="Calibri" panose="020F0502020204030204" pitchFamily="34" charset="0"/>
              </a:rPr>
              <a:t>Laibson</a:t>
            </a:r>
            <a:r>
              <a:rPr lang="en-US" sz="1800" b="0" i="0" u="none" strike="noStrike" dirty="0">
                <a:solidFill>
                  <a:srgbClr val="000000"/>
                </a:solidFill>
                <a:effectLst/>
                <a:latin typeface="Calibri" panose="020F0502020204030204" pitchFamily="34" charset="0"/>
              </a:rPr>
              <a:t> (2006): “At first glance, shrouding add-on prices seems like a natural marketing strategy. However, if consumers are all rational (or aware), shrouding could actually hurt the bank or printer manufacturer, because rational consumers will expect the worse from a firm that shrouds.” “Any information that is hidden in the fine print is not likely to be favorable to consumers. Rational consumers will infer that hidden prices are likely to be high prices.” This transitions nicely into the next slide.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Example: all the offers I get from Comcast/Xfinity with better services (add-ons) and prices, but with very fine print there are price increases in the future.</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15</a:t>
            </a:fld>
            <a:endParaRPr lang="en-US"/>
          </a:p>
        </p:txBody>
      </p:sp>
      <p:sp>
        <p:nvSpPr>
          <p:cNvPr id="5" name="Footer Placeholder 4">
            <a:extLst>
              <a:ext uri="{FF2B5EF4-FFF2-40B4-BE49-F238E27FC236}">
                <a16:creationId xmlns:a16="http://schemas.microsoft.com/office/drawing/2014/main" id="{2DD2B360-D9AC-D9C9-08FB-8CD445D01E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4450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www.sendmybag.com</a:t>
            </a:r>
            <a:r>
              <a:rPr lang="en-US" dirty="0"/>
              <a:t>/</a:t>
            </a:r>
            <a:r>
              <a:rPr lang="en-US" dirty="0" err="1"/>
              <a:t>en-gb</a:t>
            </a:r>
            <a:r>
              <a:rPr lang="en-US" dirty="0"/>
              <a:t>/blog/</a:t>
            </a:r>
            <a:r>
              <a:rPr lang="en-US" dirty="0" err="1"/>
              <a:t>ryanair</a:t>
            </a:r>
            <a:r>
              <a:rPr lang="en-US" dirty="0"/>
              <a:t>-history-of-add-on-charges/</a:t>
            </a:r>
          </a:p>
        </p:txBody>
      </p:sp>
      <p:sp>
        <p:nvSpPr>
          <p:cNvPr id="4" name="Slide Number Placeholder 3"/>
          <p:cNvSpPr>
            <a:spLocks noGrp="1"/>
          </p:cNvSpPr>
          <p:nvPr>
            <p:ph type="sldNum" sz="quarter" idx="5"/>
          </p:nvPr>
        </p:nvSpPr>
        <p:spPr/>
        <p:txBody>
          <a:bodyPr/>
          <a:lstStyle/>
          <a:p>
            <a:fld id="{034542CF-DBF6-49C4-AB3F-252AFB69EA6B}" type="slidenum">
              <a:rPr lang="en-US" smtClean="0"/>
              <a:t>16</a:t>
            </a:fld>
            <a:endParaRPr lang="en-US"/>
          </a:p>
        </p:txBody>
      </p:sp>
      <p:sp>
        <p:nvSpPr>
          <p:cNvPr id="5" name="Footer Placeholder 4">
            <a:extLst>
              <a:ext uri="{FF2B5EF4-FFF2-40B4-BE49-F238E27FC236}">
                <a16:creationId xmlns:a16="http://schemas.microsoft.com/office/drawing/2014/main" id="{E1561AEF-052F-5419-5FB8-74FD2DDB407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3722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17</a:t>
            </a:fld>
            <a:endParaRPr lang="en-US"/>
          </a:p>
        </p:txBody>
      </p:sp>
    </p:spTree>
    <p:extLst>
      <p:ext uri="{BB962C8B-B14F-4D97-AF65-F5344CB8AC3E}">
        <p14:creationId xmlns:p14="http://schemas.microsoft.com/office/powerpoint/2010/main" val="49424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group work.</a:t>
            </a:r>
          </a:p>
        </p:txBody>
      </p:sp>
      <p:sp>
        <p:nvSpPr>
          <p:cNvPr id="4" name="Slide Number Placeholder 3"/>
          <p:cNvSpPr>
            <a:spLocks noGrp="1"/>
          </p:cNvSpPr>
          <p:nvPr>
            <p:ph type="sldNum" sz="quarter" idx="5"/>
          </p:nvPr>
        </p:nvSpPr>
        <p:spPr/>
        <p:txBody>
          <a:bodyPr/>
          <a:lstStyle/>
          <a:p>
            <a:fld id="{034542CF-DBF6-49C4-AB3F-252AFB69EA6B}" type="slidenum">
              <a:rPr lang="en-US" smtClean="0"/>
              <a:t>18</a:t>
            </a:fld>
            <a:endParaRPr lang="en-US"/>
          </a:p>
        </p:txBody>
      </p:sp>
      <p:sp>
        <p:nvSpPr>
          <p:cNvPr id="5" name="Footer Placeholder 4">
            <a:extLst>
              <a:ext uri="{FF2B5EF4-FFF2-40B4-BE49-F238E27FC236}">
                <a16:creationId xmlns:a16="http://schemas.microsoft.com/office/drawing/2014/main" id="{F570C664-263D-52FA-28DE-1FF2BB4A98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535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Marcelo to derive here</a:t>
            </a:r>
          </a:p>
        </p:txBody>
      </p:sp>
      <p:sp>
        <p:nvSpPr>
          <p:cNvPr id="4" name="Slide Number Placeholder 3"/>
          <p:cNvSpPr>
            <a:spLocks noGrp="1"/>
          </p:cNvSpPr>
          <p:nvPr>
            <p:ph type="sldNum" sz="quarter" idx="5"/>
          </p:nvPr>
        </p:nvSpPr>
        <p:spPr/>
        <p:txBody>
          <a:bodyPr/>
          <a:lstStyle/>
          <a:p>
            <a:fld id="{034542CF-DBF6-49C4-AB3F-252AFB69EA6B}" type="slidenum">
              <a:rPr lang="en-US" smtClean="0"/>
              <a:t>19</a:t>
            </a:fld>
            <a:endParaRPr lang="en-US"/>
          </a:p>
        </p:txBody>
      </p:sp>
      <p:sp>
        <p:nvSpPr>
          <p:cNvPr id="5" name="Footer Placeholder 4">
            <a:extLst>
              <a:ext uri="{FF2B5EF4-FFF2-40B4-BE49-F238E27FC236}">
                <a16:creationId xmlns:a16="http://schemas.microsoft.com/office/drawing/2014/main" id="{5BBB3398-F5D0-7A89-844A-9C0F8881B89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6444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2</a:t>
            </a:fld>
            <a:endParaRPr lang="en-US"/>
          </a:p>
        </p:txBody>
      </p:sp>
      <p:sp>
        <p:nvSpPr>
          <p:cNvPr id="5" name="Footer Placeholder 4">
            <a:extLst>
              <a:ext uri="{FF2B5EF4-FFF2-40B4-BE49-F238E27FC236}">
                <a16:creationId xmlns:a16="http://schemas.microsoft.com/office/drawing/2014/main" id="{AECB6231-3D66-6D27-19AA-8294B5F85FB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94027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didn’t make this condition clear in the last version of the slides.</a:t>
            </a:r>
          </a:p>
        </p:txBody>
      </p:sp>
      <p:sp>
        <p:nvSpPr>
          <p:cNvPr id="4" name="Slide Number Placeholder 3"/>
          <p:cNvSpPr>
            <a:spLocks noGrp="1"/>
          </p:cNvSpPr>
          <p:nvPr>
            <p:ph type="sldNum" sz="quarter" idx="5"/>
          </p:nvPr>
        </p:nvSpPr>
        <p:spPr/>
        <p:txBody>
          <a:bodyPr/>
          <a:lstStyle/>
          <a:p>
            <a:fld id="{034542CF-DBF6-49C4-AB3F-252AFB69EA6B}" type="slidenum">
              <a:rPr lang="en-US" smtClean="0"/>
              <a:t>20</a:t>
            </a:fld>
            <a:endParaRPr lang="en-US"/>
          </a:p>
        </p:txBody>
      </p:sp>
      <p:sp>
        <p:nvSpPr>
          <p:cNvPr id="5" name="Footer Placeholder 4">
            <a:extLst>
              <a:ext uri="{FF2B5EF4-FFF2-40B4-BE49-F238E27FC236}">
                <a16:creationId xmlns:a16="http://schemas.microsoft.com/office/drawing/2014/main" id="{7CCC3515-3A84-95D9-8740-930A85AC1D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7868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on story: Ryanair charges a substantial (currently 55 euro) check-in fee if you do not have your boarding pass before you arrive at the airport. At the time (2018), Ryanair did not allow non-EU citizens to use mobile boarding passes. So to avoid the fee, you had to print your tickets. This was sometimes a big hassle cost. But worthwhile for me because one-way flights from Dublin to London are can be &lt; $40 in base fare, even today.</a:t>
            </a:r>
          </a:p>
        </p:txBody>
      </p:sp>
      <p:sp>
        <p:nvSpPr>
          <p:cNvPr id="4" name="Slide Number Placeholder 3"/>
          <p:cNvSpPr>
            <a:spLocks noGrp="1"/>
          </p:cNvSpPr>
          <p:nvPr>
            <p:ph type="sldNum" sz="quarter" idx="5"/>
          </p:nvPr>
        </p:nvSpPr>
        <p:spPr/>
        <p:txBody>
          <a:bodyPr/>
          <a:lstStyle/>
          <a:p>
            <a:fld id="{034542CF-DBF6-49C4-AB3F-252AFB69EA6B}" type="slidenum">
              <a:rPr lang="en-US" smtClean="0"/>
              <a:t>21</a:t>
            </a:fld>
            <a:endParaRPr lang="en-US"/>
          </a:p>
        </p:txBody>
      </p:sp>
      <p:sp>
        <p:nvSpPr>
          <p:cNvPr id="5" name="Footer Placeholder 4">
            <a:extLst>
              <a:ext uri="{FF2B5EF4-FFF2-40B4-BE49-F238E27FC236}">
                <a16:creationId xmlns:a16="http://schemas.microsoft.com/office/drawing/2014/main" id="{FCC0836C-B299-7E0D-1400-3924010A2D8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6469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22</a:t>
            </a:fld>
            <a:endParaRPr lang="en-US"/>
          </a:p>
        </p:txBody>
      </p:sp>
      <p:sp>
        <p:nvSpPr>
          <p:cNvPr id="5" name="Footer Placeholder 4">
            <a:extLst>
              <a:ext uri="{FF2B5EF4-FFF2-40B4-BE49-F238E27FC236}">
                <a16:creationId xmlns:a16="http://schemas.microsoft.com/office/drawing/2014/main" id="{0E8122D8-ED8A-EBF9-B920-58710E6BD48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52435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hotels in </a:t>
            </a:r>
            <a:r>
              <a:rPr lang="en-US" dirty="0" err="1"/>
              <a:t>vegas</a:t>
            </a:r>
            <a:r>
              <a:rPr lang="en-US" dirty="0"/>
              <a:t>, if you don’t go to casino. Hotels with spas, if you don’t get a massage!</a:t>
            </a:r>
          </a:p>
        </p:txBody>
      </p:sp>
      <p:sp>
        <p:nvSpPr>
          <p:cNvPr id="4" name="Slide Number Placeholder 3"/>
          <p:cNvSpPr>
            <a:spLocks noGrp="1"/>
          </p:cNvSpPr>
          <p:nvPr>
            <p:ph type="sldNum" sz="quarter" idx="5"/>
          </p:nvPr>
        </p:nvSpPr>
        <p:spPr/>
        <p:txBody>
          <a:bodyPr/>
          <a:lstStyle/>
          <a:p>
            <a:fld id="{034542CF-DBF6-49C4-AB3F-252AFB69EA6B}" type="slidenum">
              <a:rPr lang="en-US" smtClean="0"/>
              <a:t>23</a:t>
            </a:fld>
            <a:endParaRPr lang="en-US"/>
          </a:p>
        </p:txBody>
      </p:sp>
      <p:sp>
        <p:nvSpPr>
          <p:cNvPr id="5" name="Footer Placeholder 4">
            <a:extLst>
              <a:ext uri="{FF2B5EF4-FFF2-40B4-BE49-F238E27FC236}">
                <a16:creationId xmlns:a16="http://schemas.microsoft.com/office/drawing/2014/main" id="{B5A39B1E-D124-3600-CCB9-9F7B42108E8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34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24</a:t>
            </a:fld>
            <a:endParaRPr lang="en-US"/>
          </a:p>
        </p:txBody>
      </p:sp>
    </p:spTree>
    <p:extLst>
      <p:ext uri="{BB962C8B-B14F-4D97-AF65-F5344CB8AC3E}">
        <p14:creationId xmlns:p14="http://schemas.microsoft.com/office/powerpoint/2010/main" val="2175693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nudges:</a:t>
            </a:r>
            <a:br>
              <a:rPr lang="en-US" dirty="0"/>
            </a:br>
            <a:r>
              <a:rPr lang="en-US" dirty="0"/>
              <a:t>1) just went to google flights</a:t>
            </a:r>
          </a:p>
          <a:p>
            <a:r>
              <a:rPr lang="en-US" dirty="0"/>
              <a:t>2) Little book of nudges https://</a:t>
            </a:r>
            <a:r>
              <a:rPr lang="en-US" dirty="0" err="1"/>
              <a:t>www.bi.team</a:t>
            </a:r>
            <a:r>
              <a:rPr lang="en-US" dirty="0"/>
              <a:t>/publications/the-little-book-of-green-nudges/</a:t>
            </a:r>
          </a:p>
          <a:p>
            <a:r>
              <a:rPr lang="en-US" dirty="0"/>
              <a:t>3) Shower head with disappearing polar bears (!!!) https://</a:t>
            </a:r>
            <a:r>
              <a:rPr lang="en-US" dirty="0" err="1"/>
              <a:t>www.dw.com</a:t>
            </a:r>
            <a:r>
              <a:rPr lang="en-US" dirty="0"/>
              <a:t>/</a:t>
            </a:r>
            <a:r>
              <a:rPr lang="en-US" dirty="0" err="1"/>
              <a:t>en</a:t>
            </a:r>
            <a:r>
              <a:rPr lang="en-US" dirty="0"/>
              <a:t>/incentives-for-a-greener-world-climate-friendly-decisions-behavioral-changes/a-62049794</a:t>
            </a:r>
          </a:p>
          <a:p>
            <a:r>
              <a:rPr lang="en-US" dirty="0"/>
              <a:t>4) Consumer energy report: https://</a:t>
            </a:r>
            <a:r>
              <a:rPr lang="en-US" dirty="0" err="1"/>
              <a:t>thebehaviouralist.com</a:t>
            </a:r>
            <a:r>
              <a:rPr lang="en-US" dirty="0"/>
              <a:t>/</a:t>
            </a:r>
            <a:r>
              <a:rPr lang="en-US" dirty="0" err="1"/>
              <a:t>whats</a:t>
            </a:r>
            <a:r>
              <a:rPr lang="en-US" dirty="0"/>
              <a:t>-a-green-nudge/</a:t>
            </a:r>
          </a:p>
        </p:txBody>
      </p:sp>
      <p:sp>
        <p:nvSpPr>
          <p:cNvPr id="4" name="Slide Number Placeholder 3"/>
          <p:cNvSpPr>
            <a:spLocks noGrp="1"/>
          </p:cNvSpPr>
          <p:nvPr>
            <p:ph type="sldNum" sz="quarter" idx="5"/>
          </p:nvPr>
        </p:nvSpPr>
        <p:spPr/>
        <p:txBody>
          <a:bodyPr/>
          <a:lstStyle/>
          <a:p>
            <a:fld id="{034542CF-DBF6-49C4-AB3F-252AFB69EA6B}" type="slidenum">
              <a:rPr lang="en-US" smtClean="0"/>
              <a:t>25</a:t>
            </a:fld>
            <a:endParaRPr lang="en-US"/>
          </a:p>
        </p:txBody>
      </p:sp>
      <p:sp>
        <p:nvSpPr>
          <p:cNvPr id="5" name="Footer Placeholder 4">
            <a:extLst>
              <a:ext uri="{FF2B5EF4-FFF2-40B4-BE49-F238E27FC236}">
                <a16:creationId xmlns:a16="http://schemas.microsoft.com/office/drawing/2014/main" id="{9382E708-775A-D1EE-2456-5D5A6EF5DBE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37087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Sunstein (2021) is here https://</a:t>
            </a:r>
            <a:r>
              <a:rPr lang="en-US" dirty="0" err="1"/>
              <a:t>pubmed.ncbi.nlm.nih.gov</a:t>
            </a:r>
            <a:r>
              <a:rPr lang="en-US" dirty="0"/>
              <a:t>/33707660/</a:t>
            </a:r>
          </a:p>
          <a:p>
            <a:endParaRPr lang="en-US" dirty="0"/>
          </a:p>
          <a:p>
            <a:r>
              <a:rPr lang="en-US" dirty="0"/>
              <a:t>Got the quote from Loewenstein and </a:t>
            </a:r>
            <a:r>
              <a:rPr lang="en-US" dirty="0" err="1"/>
              <a:t>Chater</a:t>
            </a:r>
            <a:r>
              <a:rPr lang="en-US" dirty="0"/>
              <a:t> originally.</a:t>
            </a:r>
          </a:p>
          <a:p>
            <a:endParaRPr lang="en-US" dirty="0"/>
          </a:p>
          <a:p>
            <a:r>
              <a:rPr lang="en-US" dirty="0"/>
              <a:t>The </a:t>
            </a:r>
            <a:r>
              <a:rPr lang="en-US" dirty="0" err="1"/>
              <a:t>DellaVigna</a:t>
            </a:r>
            <a:r>
              <a:rPr lang="en-US" dirty="0"/>
              <a:t> and </a:t>
            </a:r>
            <a:r>
              <a:rPr lang="en-US" dirty="0" err="1"/>
              <a:t>Linos</a:t>
            </a:r>
            <a:r>
              <a:rPr lang="en-US" dirty="0"/>
              <a:t> paper is a meta analysis of 74 nudge treatments implemented by behavioral insights teams across many settings. Found median effect size of 1.4 p.p. with many null effects. I read that as a small effect.</a:t>
            </a:r>
          </a:p>
        </p:txBody>
      </p:sp>
      <p:sp>
        <p:nvSpPr>
          <p:cNvPr id="4" name="Slide Number Placeholder 3"/>
          <p:cNvSpPr>
            <a:spLocks noGrp="1"/>
          </p:cNvSpPr>
          <p:nvPr>
            <p:ph type="sldNum" sz="quarter" idx="5"/>
          </p:nvPr>
        </p:nvSpPr>
        <p:spPr/>
        <p:txBody>
          <a:bodyPr/>
          <a:lstStyle/>
          <a:p>
            <a:fld id="{034542CF-DBF6-49C4-AB3F-252AFB69EA6B}" type="slidenum">
              <a:rPr lang="en-US" smtClean="0"/>
              <a:t>26</a:t>
            </a:fld>
            <a:endParaRPr lang="en-US"/>
          </a:p>
        </p:txBody>
      </p:sp>
      <p:sp>
        <p:nvSpPr>
          <p:cNvPr id="5" name="Footer Placeholder 4">
            <a:extLst>
              <a:ext uri="{FF2B5EF4-FFF2-40B4-BE49-F238E27FC236}">
                <a16:creationId xmlns:a16="http://schemas.microsoft.com/office/drawing/2014/main" id="{DB22444B-433B-0806-6B60-3FF21F1B57C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0980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 Carbon footprint: https://</a:t>
            </a:r>
            <a:r>
              <a:rPr lang="en-US" dirty="0" err="1"/>
              <a:t>www.bp.com</a:t>
            </a:r>
            <a:r>
              <a:rPr lang="en-US" dirty="0"/>
              <a:t>/</a:t>
            </a:r>
            <a:r>
              <a:rPr lang="en-US" dirty="0" err="1"/>
              <a:t>en_gb</a:t>
            </a:r>
            <a:r>
              <a:rPr lang="en-US" dirty="0"/>
              <a:t>/target-neutral/home/calculate-and-offset-travel-</a:t>
            </a:r>
            <a:r>
              <a:rPr lang="en-US" dirty="0" err="1"/>
              <a:t>emissions.html</a:t>
            </a:r>
            <a:r>
              <a:rPr lang="en-US" dirty="0"/>
              <a:t>#/basket (accessed on Aug 29 2023)</a:t>
            </a:r>
          </a:p>
          <a:p>
            <a:r>
              <a:rPr lang="en-US" dirty="0"/>
              <a:t>Source (one of many) for claim that BP invented carbon footprint: https://</a:t>
            </a:r>
            <a:r>
              <a:rPr lang="en-US" dirty="0" err="1"/>
              <a:t>www.theguardian.com</a:t>
            </a:r>
            <a:r>
              <a:rPr lang="en-US" dirty="0"/>
              <a:t>/</a:t>
            </a:r>
            <a:r>
              <a:rPr lang="en-US" dirty="0" err="1"/>
              <a:t>commentisfree</a:t>
            </a:r>
            <a:r>
              <a:rPr lang="en-US" dirty="0"/>
              <a:t>/2021/</a:t>
            </a:r>
            <a:r>
              <a:rPr lang="en-US" dirty="0" err="1"/>
              <a:t>aug</a:t>
            </a:r>
            <a:r>
              <a:rPr lang="en-US" dirty="0"/>
              <a:t>/23/big-oil-coined-carbon-footprints-to-blame-us-for-their-greed-keep-them-on-the-hook</a:t>
            </a:r>
          </a:p>
          <a:p>
            <a:r>
              <a:rPr lang="en-US" dirty="0"/>
              <a:t>https://</a:t>
            </a:r>
            <a:r>
              <a:rPr lang="en-US" dirty="0" err="1"/>
              <a:t>www.vox.com</a:t>
            </a:r>
            <a:r>
              <a:rPr lang="en-US" dirty="0"/>
              <a:t>/22429551/climate-change-crisis-</a:t>
            </a:r>
            <a:r>
              <a:rPr lang="en-US" dirty="0" err="1"/>
              <a:t>exxonmobil</a:t>
            </a:r>
            <a:r>
              <a:rPr lang="en-US" dirty="0"/>
              <a:t>-</a:t>
            </a:r>
            <a:r>
              <a:rPr lang="en-US" dirty="0" err="1"/>
              <a:t>harvard</a:t>
            </a:r>
            <a:r>
              <a:rPr lang="en-US" dirty="0"/>
              <a:t>-study</a:t>
            </a:r>
          </a:p>
        </p:txBody>
      </p:sp>
      <p:sp>
        <p:nvSpPr>
          <p:cNvPr id="4" name="Slide Number Placeholder 3"/>
          <p:cNvSpPr>
            <a:spLocks noGrp="1"/>
          </p:cNvSpPr>
          <p:nvPr>
            <p:ph type="sldNum" sz="quarter" idx="5"/>
          </p:nvPr>
        </p:nvSpPr>
        <p:spPr/>
        <p:txBody>
          <a:bodyPr/>
          <a:lstStyle/>
          <a:p>
            <a:fld id="{034542CF-DBF6-49C4-AB3F-252AFB69EA6B}" type="slidenum">
              <a:rPr lang="en-US" smtClean="0"/>
              <a:t>27</a:t>
            </a:fld>
            <a:endParaRPr lang="en-US"/>
          </a:p>
        </p:txBody>
      </p:sp>
      <p:sp>
        <p:nvSpPr>
          <p:cNvPr id="5" name="Footer Placeholder 4">
            <a:extLst>
              <a:ext uri="{FF2B5EF4-FFF2-40B4-BE49-F238E27FC236}">
                <a16:creationId xmlns:a16="http://schemas.microsoft.com/office/drawing/2014/main" id="{A66E3E37-8417-7BF7-C57F-0D2BAC69A15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31626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US" dirty="0" err="1"/>
              <a:t>reti</a:t>
            </a:r>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28</a:t>
            </a:fld>
            <a:endParaRPr lang="en-US"/>
          </a:p>
        </p:txBody>
      </p:sp>
      <p:sp>
        <p:nvSpPr>
          <p:cNvPr id="5" name="Footer Placeholder 4">
            <a:extLst>
              <a:ext uri="{FF2B5EF4-FFF2-40B4-BE49-F238E27FC236}">
                <a16:creationId xmlns:a16="http://schemas.microsoft.com/office/drawing/2014/main" id="{90B0D3EC-B2FA-82B7-69AA-BBDCAE3AA2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4602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29</a:t>
            </a:fld>
            <a:endParaRPr lang="en-US"/>
          </a:p>
        </p:txBody>
      </p:sp>
      <p:sp>
        <p:nvSpPr>
          <p:cNvPr id="5" name="Footer Placeholder 4">
            <a:extLst>
              <a:ext uri="{FF2B5EF4-FFF2-40B4-BE49-F238E27FC236}">
                <a16:creationId xmlns:a16="http://schemas.microsoft.com/office/drawing/2014/main" id="{51D9B604-C027-3E11-F691-BD745899D41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7230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3</a:t>
            </a:fld>
            <a:endParaRPr lang="en-US"/>
          </a:p>
        </p:txBody>
      </p:sp>
      <p:sp>
        <p:nvSpPr>
          <p:cNvPr id="5" name="Footer Placeholder 4">
            <a:extLst>
              <a:ext uri="{FF2B5EF4-FFF2-40B4-BE49-F238E27FC236}">
                <a16:creationId xmlns:a16="http://schemas.microsoft.com/office/drawing/2014/main" id="{AECB6231-3D66-6D27-19AA-8294B5F85FB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4684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“argument 6” of </a:t>
            </a:r>
            <a:r>
              <a:rPr lang="en-US" dirty="0" err="1"/>
              <a:t>Glaeser</a:t>
            </a:r>
            <a:r>
              <a:rPr lang="en-US" dirty="0"/>
              <a:t> for the cigarette discussion (https://</a:t>
            </a:r>
            <a:r>
              <a:rPr lang="en-US" dirty="0" err="1"/>
              <a:t>chicagounbound.uchicago.edu</a:t>
            </a:r>
            <a:r>
              <a:rPr lang="en-US" dirty="0"/>
              <a:t>/</a:t>
            </a:r>
            <a:r>
              <a:rPr lang="en-US" dirty="0" err="1"/>
              <a:t>uclrev</a:t>
            </a:r>
            <a:r>
              <a:rPr lang="en-US" dirty="0"/>
              <a:t>/vol73/iss1/8/)</a:t>
            </a:r>
          </a:p>
          <a:p>
            <a:endParaRPr lang="en-US" dirty="0"/>
          </a:p>
          <a:p>
            <a:r>
              <a:rPr lang="en-US" dirty="0"/>
              <a:t>Tell them to talk to Doug if they want to do a thesis on this stuff.</a:t>
            </a:r>
          </a:p>
        </p:txBody>
      </p:sp>
      <p:sp>
        <p:nvSpPr>
          <p:cNvPr id="4" name="Slide Number Placeholder 3"/>
          <p:cNvSpPr>
            <a:spLocks noGrp="1"/>
          </p:cNvSpPr>
          <p:nvPr>
            <p:ph type="sldNum" sz="quarter" idx="5"/>
          </p:nvPr>
        </p:nvSpPr>
        <p:spPr/>
        <p:txBody>
          <a:bodyPr/>
          <a:lstStyle/>
          <a:p>
            <a:fld id="{034542CF-DBF6-49C4-AB3F-252AFB69EA6B}" type="slidenum">
              <a:rPr lang="en-US" smtClean="0"/>
              <a:t>30</a:t>
            </a:fld>
            <a:endParaRPr lang="en-US"/>
          </a:p>
        </p:txBody>
      </p:sp>
      <p:sp>
        <p:nvSpPr>
          <p:cNvPr id="5" name="Footer Placeholder 4">
            <a:extLst>
              <a:ext uri="{FF2B5EF4-FFF2-40B4-BE49-F238E27FC236}">
                <a16:creationId xmlns:a16="http://schemas.microsoft.com/office/drawing/2014/main" id="{09FDBA85-358C-C976-2E42-1115C76D7C8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62264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31</a:t>
            </a:fld>
            <a:endParaRPr lang="en-US"/>
          </a:p>
        </p:txBody>
      </p:sp>
    </p:spTree>
    <p:extLst>
      <p:ext uri="{BB962C8B-B14F-4D97-AF65-F5344CB8AC3E}">
        <p14:creationId xmlns:p14="http://schemas.microsoft.com/office/powerpoint/2010/main" val="3731331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32</a:t>
            </a:fld>
            <a:endParaRPr lang="en-US"/>
          </a:p>
        </p:txBody>
      </p:sp>
      <p:sp>
        <p:nvSpPr>
          <p:cNvPr id="5" name="Footer Placeholder 4">
            <a:extLst>
              <a:ext uri="{FF2B5EF4-FFF2-40B4-BE49-F238E27FC236}">
                <a16:creationId xmlns:a16="http://schemas.microsoft.com/office/drawing/2014/main" id="{DE9CF14D-D125-7A89-53D0-5497D80FAE3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13470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33</a:t>
            </a:fld>
            <a:endParaRPr lang="en-US"/>
          </a:p>
        </p:txBody>
      </p:sp>
    </p:spTree>
    <p:extLst>
      <p:ext uri="{BB962C8B-B14F-4D97-AF65-F5344CB8AC3E}">
        <p14:creationId xmlns:p14="http://schemas.microsoft.com/office/powerpoint/2010/main" val="371345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34542CF-DBF6-49C4-AB3F-252AFB69EA6B}" type="slidenum">
              <a:rPr lang="en-US" smtClean="0"/>
              <a:t>4</a:t>
            </a:fld>
            <a:endParaRPr lang="en-US"/>
          </a:p>
        </p:txBody>
      </p:sp>
    </p:spTree>
    <p:extLst>
      <p:ext uri="{BB962C8B-B14F-4D97-AF65-F5344CB8AC3E}">
        <p14:creationId xmlns:p14="http://schemas.microsoft.com/office/powerpoint/2010/main" val="291588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NPR story source: https://</a:t>
            </a:r>
            <a:r>
              <a:rPr lang="en-US" dirty="0" err="1"/>
              <a:t>www.npr.org</a:t>
            </a:r>
            <a:r>
              <a:rPr lang="en-US" dirty="0"/>
              <a:t>/sections/health-shots/2019/06/25/735714009/</a:t>
            </a:r>
            <a:r>
              <a:rPr lang="en-US" dirty="0" err="1"/>
              <a:t>san</a:t>
            </a:r>
            <a:r>
              <a:rPr lang="en-US" dirty="0"/>
              <a:t>-</a:t>
            </a:r>
            <a:r>
              <a:rPr lang="en-US" dirty="0" err="1"/>
              <a:t>francisco</a:t>
            </a:r>
            <a:r>
              <a:rPr lang="en-US" dirty="0"/>
              <a:t>-poised-to-ban-sales-of-e-cigarettes</a:t>
            </a:r>
          </a:p>
          <a:p>
            <a:r>
              <a:rPr lang="en-US" dirty="0"/>
              <a:t>Vape Tax source: https://</a:t>
            </a:r>
            <a:r>
              <a:rPr lang="en-US" dirty="0" err="1"/>
              <a:t>www.dropbox.com</a:t>
            </a:r>
            <a:r>
              <a:rPr lang="en-US" dirty="0"/>
              <a:t>/s/sqg1nicxavxknat/</a:t>
            </a:r>
            <a:r>
              <a:rPr lang="en-US" dirty="0" err="1"/>
              <a:t>Ecigs_Slides.pdf?dl</a:t>
            </a:r>
            <a:r>
              <a:rPr lang="en-US" dirty="0"/>
              <a:t>=0 (Hunt’s slides)</a:t>
            </a:r>
          </a:p>
        </p:txBody>
      </p:sp>
      <p:sp>
        <p:nvSpPr>
          <p:cNvPr id="4" name="Slide Number Placeholder 3"/>
          <p:cNvSpPr>
            <a:spLocks noGrp="1"/>
          </p:cNvSpPr>
          <p:nvPr>
            <p:ph type="sldNum" sz="quarter" idx="5"/>
          </p:nvPr>
        </p:nvSpPr>
        <p:spPr/>
        <p:txBody>
          <a:bodyPr/>
          <a:lstStyle/>
          <a:p>
            <a:fld id="{034542CF-DBF6-49C4-AB3F-252AFB69EA6B}" type="slidenum">
              <a:rPr lang="en-US" smtClean="0"/>
              <a:t>5</a:t>
            </a:fld>
            <a:endParaRPr lang="en-US"/>
          </a:p>
        </p:txBody>
      </p:sp>
      <p:sp>
        <p:nvSpPr>
          <p:cNvPr id="5" name="Footer Placeholder 4">
            <a:extLst>
              <a:ext uri="{FF2B5EF4-FFF2-40B4-BE49-F238E27FC236}">
                <a16:creationId xmlns:a16="http://schemas.microsoft.com/office/drawing/2014/main" id="{80F7E590-C988-1FB6-DDB7-A676F186EA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2000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NPR story source: https://</a:t>
            </a:r>
            <a:r>
              <a:rPr lang="en-US" dirty="0" err="1"/>
              <a:t>www.npr.org</a:t>
            </a:r>
            <a:r>
              <a:rPr lang="en-US" dirty="0"/>
              <a:t>/sections/health-shots/2019/06/25/735714009/</a:t>
            </a:r>
            <a:r>
              <a:rPr lang="en-US" dirty="0" err="1"/>
              <a:t>san</a:t>
            </a:r>
            <a:r>
              <a:rPr lang="en-US" dirty="0"/>
              <a:t>-</a:t>
            </a:r>
            <a:r>
              <a:rPr lang="en-US" dirty="0" err="1"/>
              <a:t>francisco</a:t>
            </a:r>
            <a:r>
              <a:rPr lang="en-US" dirty="0"/>
              <a:t>-poised-to-ban-sales-of-e-cigarettes</a:t>
            </a:r>
          </a:p>
          <a:p>
            <a:r>
              <a:rPr lang="en-US" dirty="0"/>
              <a:t>Vape Tax source: https://</a:t>
            </a:r>
            <a:r>
              <a:rPr lang="en-US" dirty="0" err="1"/>
              <a:t>www.dropbox.com</a:t>
            </a:r>
            <a:r>
              <a:rPr lang="en-US" dirty="0"/>
              <a:t>/s/sqg1nicxavxknat/</a:t>
            </a:r>
            <a:r>
              <a:rPr lang="en-US" dirty="0" err="1"/>
              <a:t>Ecigs_Slides.pdf?dl</a:t>
            </a:r>
            <a:r>
              <a:rPr lang="en-US" dirty="0"/>
              <a:t>=0 (Hunt’s slides)</a:t>
            </a:r>
          </a:p>
        </p:txBody>
      </p:sp>
      <p:sp>
        <p:nvSpPr>
          <p:cNvPr id="4" name="Slide Number Placeholder 3"/>
          <p:cNvSpPr>
            <a:spLocks noGrp="1"/>
          </p:cNvSpPr>
          <p:nvPr>
            <p:ph type="sldNum" sz="quarter" idx="5"/>
          </p:nvPr>
        </p:nvSpPr>
        <p:spPr/>
        <p:txBody>
          <a:bodyPr/>
          <a:lstStyle/>
          <a:p>
            <a:fld id="{034542CF-DBF6-49C4-AB3F-252AFB69EA6B}" type="slidenum">
              <a:rPr lang="en-US" smtClean="0"/>
              <a:t>6</a:t>
            </a:fld>
            <a:endParaRPr lang="en-US"/>
          </a:p>
        </p:txBody>
      </p:sp>
      <p:sp>
        <p:nvSpPr>
          <p:cNvPr id="5" name="Footer Placeholder 4">
            <a:extLst>
              <a:ext uri="{FF2B5EF4-FFF2-40B4-BE49-F238E27FC236}">
                <a16:creationId xmlns:a16="http://schemas.microsoft.com/office/drawing/2014/main" id="{5F96AA44-DE0C-A078-D406-AB8578FF08D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9129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7</a:t>
            </a:fld>
            <a:endParaRPr lang="en-US"/>
          </a:p>
        </p:txBody>
      </p:sp>
      <p:sp>
        <p:nvSpPr>
          <p:cNvPr id="5" name="Footer Placeholder 4">
            <a:extLst>
              <a:ext uri="{FF2B5EF4-FFF2-40B4-BE49-F238E27FC236}">
                <a16:creationId xmlns:a16="http://schemas.microsoft.com/office/drawing/2014/main" id="{9E3D0BBE-CC28-16BF-E747-0AA9B710ECC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010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a:t>
            </a:r>
            <a:endParaRPr lang="en-US" dirty="0"/>
          </a:p>
        </p:txBody>
      </p:sp>
      <p:sp>
        <p:nvSpPr>
          <p:cNvPr id="4" name="Slide Number Placeholder 3"/>
          <p:cNvSpPr>
            <a:spLocks noGrp="1"/>
          </p:cNvSpPr>
          <p:nvPr>
            <p:ph type="sldNum" sz="quarter" idx="5"/>
          </p:nvPr>
        </p:nvSpPr>
        <p:spPr/>
        <p:txBody>
          <a:bodyPr/>
          <a:lstStyle/>
          <a:p>
            <a:fld id="{034542CF-DBF6-49C4-AB3F-252AFB69EA6B}" type="slidenum">
              <a:rPr lang="en-US" smtClean="0"/>
              <a:t>8</a:t>
            </a:fld>
            <a:endParaRPr lang="en-US"/>
          </a:p>
        </p:txBody>
      </p:sp>
      <p:sp>
        <p:nvSpPr>
          <p:cNvPr id="5" name="Footer Placeholder 4">
            <a:extLst>
              <a:ext uri="{FF2B5EF4-FFF2-40B4-BE49-F238E27FC236}">
                <a16:creationId xmlns:a16="http://schemas.microsoft.com/office/drawing/2014/main" id="{3D197EF5-3BD1-47C7-1BEE-B2397F80271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1821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paper also estimates a bunch of other parameters of course</a:t>
            </a:r>
          </a:p>
        </p:txBody>
      </p:sp>
      <p:sp>
        <p:nvSpPr>
          <p:cNvPr id="4" name="Slide Number Placeholder 3"/>
          <p:cNvSpPr>
            <a:spLocks noGrp="1"/>
          </p:cNvSpPr>
          <p:nvPr>
            <p:ph type="sldNum" sz="quarter" idx="5"/>
          </p:nvPr>
        </p:nvSpPr>
        <p:spPr/>
        <p:txBody>
          <a:bodyPr/>
          <a:lstStyle/>
          <a:p>
            <a:fld id="{034542CF-DBF6-49C4-AB3F-252AFB69EA6B}" type="slidenum">
              <a:rPr lang="en-US" smtClean="0"/>
              <a:t>9</a:t>
            </a:fld>
            <a:endParaRPr lang="en-US"/>
          </a:p>
        </p:txBody>
      </p:sp>
      <p:sp>
        <p:nvSpPr>
          <p:cNvPr id="5" name="Footer Placeholder 4">
            <a:extLst>
              <a:ext uri="{FF2B5EF4-FFF2-40B4-BE49-F238E27FC236}">
                <a16:creationId xmlns:a16="http://schemas.microsoft.com/office/drawing/2014/main" id="{EEA2E4F1-5EF8-F836-2E72-F01C44FCDE1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03363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A65D-7FC2-DAFE-AD88-4F91D0254EDA}"/>
              </a:ext>
            </a:extLst>
          </p:cNvPr>
          <p:cNvSpPr>
            <a:spLocks noGrp="1"/>
          </p:cNvSpPr>
          <p:nvPr>
            <p:ph type="ctrTitle" hasCustomPrompt="1"/>
          </p:nvPr>
        </p:nvSpPr>
        <p:spPr>
          <a:xfrm>
            <a:off x="637308" y="1122363"/>
            <a:ext cx="10985730" cy="2387600"/>
          </a:xfrm>
        </p:spPr>
        <p:txBody>
          <a:bodyPr anchor="b">
            <a:normAutofit/>
          </a:bodyPr>
          <a:lstStyle>
            <a:lvl1pPr algn="ctr">
              <a:defRPr sz="4800" b="1">
                <a:solidFill>
                  <a:schemeClr val="tx1"/>
                </a:solidFill>
              </a:defRPr>
            </a:lvl1pPr>
          </a:lstStyle>
          <a:p>
            <a:r>
              <a:rPr lang="en-US" dirty="0"/>
              <a:t>Click to edit title</a:t>
            </a:r>
          </a:p>
        </p:txBody>
      </p:sp>
      <p:sp>
        <p:nvSpPr>
          <p:cNvPr id="3" name="Subtitle 2">
            <a:extLst>
              <a:ext uri="{FF2B5EF4-FFF2-40B4-BE49-F238E27FC236}">
                <a16:creationId xmlns:a16="http://schemas.microsoft.com/office/drawing/2014/main" id="{DD9BAD56-2724-9B31-3A13-E0CCE7060782}"/>
              </a:ext>
            </a:extLst>
          </p:cNvPr>
          <p:cNvSpPr>
            <a:spLocks noGrp="1"/>
          </p:cNvSpPr>
          <p:nvPr>
            <p:ph type="subTitle" idx="1" hasCustomPrompt="1"/>
          </p:nvPr>
        </p:nvSpPr>
        <p:spPr>
          <a:xfrm>
            <a:off x="637307" y="3602038"/>
            <a:ext cx="10985731" cy="583882"/>
          </a:xfrm>
        </p:spPr>
        <p:txBody>
          <a:bodyPr/>
          <a:lstStyle>
            <a:lvl1pPr marL="0" indent="0" algn="ctr">
              <a:buNone/>
              <a:defRPr sz="2400" cap="small" baseline="0">
                <a:solidFill>
                  <a:srgbClr val="8C15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Google Shape;69;p13">
            <a:extLst>
              <a:ext uri="{FF2B5EF4-FFF2-40B4-BE49-F238E27FC236}">
                <a16:creationId xmlns:a16="http://schemas.microsoft.com/office/drawing/2014/main" id="{CCF3AD6E-515E-844C-2E24-0A30C6271BDE}"/>
              </a:ext>
            </a:extLst>
          </p:cNvPr>
          <p:cNvSpPr txBox="1">
            <a:spLocks noGrp="1"/>
          </p:cNvSpPr>
          <p:nvPr>
            <p:ph type="body" idx="10"/>
          </p:nvPr>
        </p:nvSpPr>
        <p:spPr>
          <a:xfrm>
            <a:off x="5029200" y="4828473"/>
            <a:ext cx="2133600" cy="583882"/>
          </a:xfrm>
          <a:prstGeom prst="rect">
            <a:avLst/>
          </a:prstGeom>
          <a:noFill/>
          <a:ln>
            <a:noFill/>
          </a:ln>
        </p:spPr>
        <p:txBody>
          <a:bodyPr spcFirstLastPara="1" wrap="square" lIns="0" tIns="45700" rIns="0" bIns="45700" anchor="ctr" anchorCtr="1">
            <a:noAutofit/>
          </a:bodyPr>
          <a:lstStyle>
            <a:lvl1pPr marL="0" indent="0">
              <a:buNone/>
              <a:defRPr sz="2400">
                <a:solidFill>
                  <a:schemeClr val="tx1"/>
                </a:solidFill>
              </a:defRPr>
            </a:lvl1pPr>
          </a:lstStyle>
          <a:p>
            <a:pPr marL="228600" lvl="0" indent="-228600" algn="ctr" rtl="0">
              <a:lnSpc>
                <a:spcPct val="100000"/>
              </a:lnSpc>
              <a:spcBef>
                <a:spcPts val="0"/>
              </a:spcBef>
              <a:spcAft>
                <a:spcPts val="0"/>
              </a:spcAft>
              <a:buSzPts val="1800"/>
            </a:pPr>
            <a:r>
              <a:rPr lang="en-US" dirty="0"/>
              <a:t>Click to edit</a:t>
            </a:r>
          </a:p>
        </p:txBody>
      </p:sp>
      <p:pic>
        <p:nvPicPr>
          <p:cNvPr id="13" name="Picture 12" descr="Logo&#10;&#10;Description automatically generated">
            <a:extLst>
              <a:ext uri="{FF2B5EF4-FFF2-40B4-BE49-F238E27FC236}">
                <a16:creationId xmlns:a16="http://schemas.microsoft.com/office/drawing/2014/main" id="{55B957ED-3DD3-2124-AA67-D95F4CE42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5771" y="6274118"/>
            <a:ext cx="3004457" cy="642780"/>
          </a:xfrm>
          <a:prstGeom prst="rect">
            <a:avLst/>
          </a:prstGeom>
        </p:spPr>
      </p:pic>
    </p:spTree>
    <p:extLst>
      <p:ext uri="{BB962C8B-B14F-4D97-AF65-F5344CB8AC3E}">
        <p14:creationId xmlns:p14="http://schemas.microsoft.com/office/powerpoint/2010/main" val="133572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Google Shape;89;p16">
            <a:extLst>
              <a:ext uri="{FF2B5EF4-FFF2-40B4-BE49-F238E27FC236}">
                <a16:creationId xmlns:a16="http://schemas.microsoft.com/office/drawing/2014/main" id="{A0203A4B-1EC0-3044-EB1A-D462CAEC1594}"/>
              </a:ext>
            </a:extLst>
          </p:cNvPr>
          <p:cNvSpPr txBox="1">
            <a:spLocks noGrp="1"/>
          </p:cNvSpPr>
          <p:nvPr>
            <p:ph type="title" hasCustomPrompt="1"/>
          </p:nvPr>
        </p:nvSpPr>
        <p:spPr>
          <a:xfrm>
            <a:off x="885371" y="3222171"/>
            <a:ext cx="5500914" cy="1251629"/>
          </a:xfrm>
          <a:prstGeom prst="rect">
            <a:avLst/>
          </a:prstGeom>
          <a:noFill/>
          <a:ln>
            <a:noFill/>
          </a:ln>
        </p:spPr>
        <p:txBody>
          <a:bodyPr spcFirstLastPara="1" wrap="square" lIns="0" tIns="45700" rIns="91425" bIns="45700" anchor="b" anchorCtr="0">
            <a:noAutofit/>
          </a:bodyPr>
          <a:lstStyle>
            <a:lvl1pPr algn="l">
              <a:defRPr sz="4000" b="1" cap="none" baseline="0">
                <a:solidFill>
                  <a:schemeClr val="tx1"/>
                </a:solidFill>
              </a:defRPr>
            </a:lvl1pPr>
          </a:lstStyle>
          <a:p>
            <a:pPr marL="0" lvl="0" indent="0" algn="r" rtl="0">
              <a:lnSpc>
                <a:spcPct val="85000"/>
              </a:lnSpc>
              <a:spcBef>
                <a:spcPts val="0"/>
              </a:spcBef>
              <a:spcAft>
                <a:spcPts val="0"/>
              </a:spcAft>
              <a:buClr>
                <a:schemeClr val="dk1"/>
              </a:buClr>
              <a:buSzPts val="2000"/>
              <a:buFont typeface="Arial"/>
              <a:buNone/>
            </a:pPr>
            <a:r>
              <a:rPr lang="en-US" dirty="0"/>
              <a:t>Click to edit section title</a:t>
            </a:r>
            <a:endParaRPr dirty="0"/>
          </a:p>
        </p:txBody>
      </p:sp>
    </p:spTree>
    <p:extLst>
      <p:ext uri="{BB962C8B-B14F-4D97-AF65-F5344CB8AC3E}">
        <p14:creationId xmlns:p14="http://schemas.microsoft.com/office/powerpoint/2010/main" val="1796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A206-F1C4-DDB7-F21E-2668054D0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7E82E-C72B-68C9-9076-BF256736E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8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D95F-EB4E-3E45-A2EF-3616E5FCA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AAFF9-373D-FFE0-CC12-52FC58139025}"/>
              </a:ext>
            </a:extLst>
          </p:cNvPr>
          <p:cNvSpPr>
            <a:spLocks noGrp="1"/>
          </p:cNvSpPr>
          <p:nvPr>
            <p:ph sz="half" idx="1"/>
          </p:nvPr>
        </p:nvSpPr>
        <p:spPr>
          <a:xfrm>
            <a:off x="637308" y="1239520"/>
            <a:ext cx="5181600" cy="5401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E21F332-03AE-F1DE-F1C4-22851253D9E2}"/>
              </a:ext>
            </a:extLst>
          </p:cNvPr>
          <p:cNvSpPr>
            <a:spLocks noGrp="1"/>
          </p:cNvSpPr>
          <p:nvPr>
            <p:ph sz="half" idx="2"/>
          </p:nvPr>
        </p:nvSpPr>
        <p:spPr>
          <a:xfrm>
            <a:off x="6441439" y="1239519"/>
            <a:ext cx="5181600" cy="540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7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1C85-FFA1-72F8-50CA-DDCE412F5D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386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6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D5D57-D47A-8BA1-B525-89D098D4DA14}"/>
              </a:ext>
            </a:extLst>
          </p:cNvPr>
          <p:cNvSpPr>
            <a:spLocks noGrp="1"/>
          </p:cNvSpPr>
          <p:nvPr>
            <p:ph type="title"/>
          </p:nvPr>
        </p:nvSpPr>
        <p:spPr>
          <a:xfrm>
            <a:off x="637308" y="341745"/>
            <a:ext cx="10985731" cy="61393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648CDA-88AD-2A5B-36BE-925955B04A62}"/>
              </a:ext>
            </a:extLst>
          </p:cNvPr>
          <p:cNvSpPr>
            <a:spLocks noGrp="1"/>
          </p:cNvSpPr>
          <p:nvPr>
            <p:ph type="body" idx="1"/>
          </p:nvPr>
        </p:nvSpPr>
        <p:spPr>
          <a:xfrm>
            <a:off x="637309" y="1239520"/>
            <a:ext cx="10985730" cy="5401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19;p3">
            <a:extLst>
              <a:ext uri="{FF2B5EF4-FFF2-40B4-BE49-F238E27FC236}">
                <a16:creationId xmlns:a16="http://schemas.microsoft.com/office/drawing/2014/main" id="{DABE782D-0911-4563-486A-C3EA35FFC938}"/>
              </a:ext>
            </a:extLst>
          </p:cNvPr>
          <p:cNvSpPr txBox="1"/>
          <p:nvPr userDrawn="1"/>
        </p:nvSpPr>
        <p:spPr>
          <a:xfrm>
            <a:off x="0" y="0"/>
            <a:ext cx="381000" cy="68580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105630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rgbClr val="8C15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8D5B-207C-8B40-AEB3-B2DFA7EFBC85}"/>
              </a:ext>
            </a:extLst>
          </p:cNvPr>
          <p:cNvSpPr>
            <a:spLocks noGrp="1"/>
          </p:cNvSpPr>
          <p:nvPr>
            <p:ph type="ctrTitle"/>
          </p:nvPr>
        </p:nvSpPr>
        <p:spPr/>
        <p:txBody>
          <a:bodyPr/>
          <a:lstStyle/>
          <a:p>
            <a:r>
              <a:rPr lang="en-US" dirty="0"/>
              <a:t>Behavioral Economics And Public Policy: Extensions</a:t>
            </a:r>
          </a:p>
        </p:txBody>
      </p:sp>
      <p:sp>
        <p:nvSpPr>
          <p:cNvPr id="3" name="Subtitle 2">
            <a:extLst>
              <a:ext uri="{FF2B5EF4-FFF2-40B4-BE49-F238E27FC236}">
                <a16:creationId xmlns:a16="http://schemas.microsoft.com/office/drawing/2014/main" id="{59EA6238-5AB3-1A40-5284-08A7C014645E}"/>
              </a:ext>
            </a:extLst>
          </p:cNvPr>
          <p:cNvSpPr>
            <a:spLocks noGrp="1"/>
          </p:cNvSpPr>
          <p:nvPr>
            <p:ph type="subTitle" idx="1"/>
          </p:nvPr>
        </p:nvSpPr>
        <p:spPr/>
        <p:txBody>
          <a:bodyPr/>
          <a:lstStyle/>
          <a:p>
            <a:r>
              <a:rPr lang="en-US" dirty="0"/>
              <a:t>Econ 178: Behavioral Economics</a:t>
            </a:r>
          </a:p>
        </p:txBody>
      </p:sp>
      <p:sp>
        <p:nvSpPr>
          <p:cNvPr id="4" name="Text Placeholder 3">
            <a:extLst>
              <a:ext uri="{FF2B5EF4-FFF2-40B4-BE49-F238E27FC236}">
                <a16:creationId xmlns:a16="http://schemas.microsoft.com/office/drawing/2014/main" id="{7D1921B6-E427-7C9E-01A1-4C3094679310}"/>
              </a:ext>
            </a:extLst>
          </p:cNvPr>
          <p:cNvSpPr>
            <a:spLocks noGrp="1"/>
          </p:cNvSpPr>
          <p:nvPr>
            <p:ph type="body" idx="10"/>
          </p:nvPr>
        </p:nvSpPr>
        <p:spPr>
          <a:xfrm>
            <a:off x="4607011" y="4840830"/>
            <a:ext cx="2977978" cy="583882"/>
          </a:xfrm>
        </p:spPr>
        <p:txBody>
          <a:bodyPr/>
          <a:lstStyle/>
          <a:p>
            <a:r>
              <a:rPr lang="en-US" dirty="0"/>
              <a:t>Marcelo </a:t>
            </a:r>
            <a:r>
              <a:rPr lang="en-US" dirty="0" err="1"/>
              <a:t>Clerici</a:t>
            </a:r>
            <a:r>
              <a:rPr lang="en-US" dirty="0"/>
              <a:t>-Arias</a:t>
            </a:r>
          </a:p>
        </p:txBody>
      </p:sp>
    </p:spTree>
    <p:extLst>
      <p:ext uri="{BB962C8B-B14F-4D97-AF65-F5344CB8AC3E}">
        <p14:creationId xmlns:p14="http://schemas.microsoft.com/office/powerpoint/2010/main" val="280281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A078-C3F9-89FE-6E06-E828900D9C16}"/>
              </a:ext>
            </a:extLst>
          </p:cNvPr>
          <p:cNvSpPr>
            <a:spLocks noGrp="1"/>
          </p:cNvSpPr>
          <p:nvPr>
            <p:ph type="title"/>
          </p:nvPr>
        </p:nvSpPr>
        <p:spPr/>
        <p:txBody>
          <a:bodyPr/>
          <a:lstStyle/>
          <a:p>
            <a:r>
              <a:rPr lang="en-US" dirty="0"/>
              <a:t>Empirical evidence on substitution patterns</a:t>
            </a:r>
          </a:p>
        </p:txBody>
      </p:sp>
      <p:pic>
        <p:nvPicPr>
          <p:cNvPr id="5" name="Content Placeholder 4" descr="A table with numbers and text&#10;&#10;Description automatically generated">
            <a:extLst>
              <a:ext uri="{FF2B5EF4-FFF2-40B4-BE49-F238E27FC236}">
                <a16:creationId xmlns:a16="http://schemas.microsoft.com/office/drawing/2014/main" id="{348387F1-17D2-3568-9FAE-B8A063D765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9176" y="1153491"/>
            <a:ext cx="5143500" cy="3898900"/>
          </a:xfrm>
        </p:spPr>
      </p:pic>
      <p:sp>
        <p:nvSpPr>
          <p:cNvPr id="7" name="TextBox 6">
            <a:extLst>
              <a:ext uri="{FF2B5EF4-FFF2-40B4-BE49-F238E27FC236}">
                <a16:creationId xmlns:a16="http://schemas.microsoft.com/office/drawing/2014/main" id="{EAC58633-E8F8-9770-1433-875A49D5B8BA}"/>
              </a:ext>
            </a:extLst>
          </p:cNvPr>
          <p:cNvSpPr txBox="1"/>
          <p:nvPr/>
        </p:nvSpPr>
        <p:spPr>
          <a:xfrm>
            <a:off x="1258747" y="5519843"/>
            <a:ext cx="6912980"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Insignificant complementarity, but standard errors are large (lots of uncertainty about estimate)</a:t>
            </a:r>
          </a:p>
        </p:txBody>
      </p:sp>
      <p:sp>
        <p:nvSpPr>
          <p:cNvPr id="3" name="Rectangle 2">
            <a:extLst>
              <a:ext uri="{FF2B5EF4-FFF2-40B4-BE49-F238E27FC236}">
                <a16:creationId xmlns:a16="http://schemas.microsoft.com/office/drawing/2014/main" id="{A70E6353-420E-E6FA-BDF2-CFA33D9EA2FA}"/>
              </a:ext>
            </a:extLst>
          </p:cNvPr>
          <p:cNvSpPr/>
          <p:nvPr/>
        </p:nvSpPr>
        <p:spPr>
          <a:xfrm>
            <a:off x="6709719" y="2471351"/>
            <a:ext cx="914400" cy="6178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64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A078-C3F9-89FE-6E06-E828900D9C16}"/>
              </a:ext>
            </a:extLst>
          </p:cNvPr>
          <p:cNvSpPr>
            <a:spLocks noGrp="1"/>
          </p:cNvSpPr>
          <p:nvPr>
            <p:ph type="title"/>
          </p:nvPr>
        </p:nvSpPr>
        <p:spPr/>
        <p:txBody>
          <a:bodyPr/>
          <a:lstStyle/>
          <a:p>
            <a:r>
              <a:rPr lang="en-US" dirty="0"/>
              <a:t>What’s the optimal tax rate?</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1E48BCB9-AA91-09EB-16E6-3186C0BCD568}"/>
                  </a:ext>
                </a:extLst>
              </p:cNvPr>
              <p:cNvSpPr>
                <a:spLocks noGrp="1"/>
              </p:cNvSpPr>
              <p:nvPr>
                <p:ph idx="1"/>
              </p:nvPr>
            </p:nvSpPr>
            <p:spPr>
              <a:xfrm>
                <a:off x="637309" y="1239520"/>
                <a:ext cx="10763754" cy="5401424"/>
              </a:xfrm>
            </p:spPr>
            <p:txBody>
              <a:bodyPr>
                <a:normAutofit/>
              </a:bodyPr>
              <a:lstStyle/>
              <a:p>
                <a:r>
                  <a:rPr lang="en-US" dirty="0"/>
                  <a:t>Paper calibrates a full model with more parameter estimates</a:t>
                </a:r>
              </a:p>
              <a:p>
                <a:pPr lvl="1"/>
                <a:r>
                  <a:rPr lang="en-US" dirty="0"/>
                  <a:t>Harms from smoking &amp; vaping</a:t>
                </a:r>
              </a:p>
              <a:p>
                <a:pPr lvl="1"/>
                <a:r>
                  <a:rPr lang="en-US" dirty="0"/>
                  <a:t>Present bias (</a:t>
                </a:r>
                <a14:m>
                  <m:oMath xmlns:m="http://schemas.openxmlformats.org/officeDocument/2006/math">
                    <m:r>
                      <a:rPr lang="en-US" b="0" i="1" smtClean="0">
                        <a:latin typeface="Cambria Math" panose="02040503050406030204" pitchFamily="18" charset="0"/>
                      </a:rPr>
                      <m:t>𝛽</m:t>
                    </m:r>
                  </m:oMath>
                </a14:m>
                <a:r>
                  <a:rPr lang="en-US" dirty="0"/>
                  <a:t> from QHD model)</a:t>
                </a:r>
              </a:p>
              <a:p>
                <a:pPr lvl="1"/>
                <a:r>
                  <a:rPr lang="en-US" dirty="0"/>
                  <a:t>Own-price elasticities</a:t>
                </a:r>
              </a:p>
              <a:p>
                <a:pPr lvl="1"/>
                <a:r>
                  <a:rPr lang="en-US" dirty="0"/>
                  <a:t>Externalities from smoking</a:t>
                </a:r>
              </a:p>
              <a:p>
                <a:pPr lvl="1"/>
                <a:r>
                  <a:rPr lang="en-US" dirty="0"/>
                  <a:t>Etc.</a:t>
                </a:r>
              </a:p>
              <a:p>
                <a:r>
                  <a:rPr lang="en-US" dirty="0"/>
                  <a:t>Substantial uncertainty about many key parameters</a:t>
                </a:r>
              </a:p>
              <a:p>
                <a:r>
                  <a:rPr lang="en-US" dirty="0"/>
                  <a:t>So they compute the optimal tax under many different assumptions</a:t>
                </a:r>
              </a:p>
              <a:p>
                <a:pPr lvl="1"/>
                <a:r>
                  <a:rPr lang="en-US" dirty="0"/>
                  <a:t>Table 4 of paper: 30 different estimates!</a:t>
                </a:r>
              </a:p>
              <a:p>
                <a:r>
                  <a:rPr lang="en-US" dirty="0"/>
                  <a:t>Also conduct Monte Carlo simulations of optimal tax to account for uncertainty across all parameter estimates</a:t>
                </a:r>
              </a:p>
            </p:txBody>
          </p:sp>
        </mc:Choice>
        <mc:Fallback xmlns="">
          <p:sp>
            <p:nvSpPr>
              <p:cNvPr id="10" name="Content Placeholder 9">
                <a:extLst>
                  <a:ext uri="{FF2B5EF4-FFF2-40B4-BE49-F238E27FC236}">
                    <a16:creationId xmlns:a16="http://schemas.microsoft.com/office/drawing/2014/main" id="{1E48BCB9-AA91-09EB-16E6-3186C0BCD568}"/>
                  </a:ext>
                </a:extLst>
              </p:cNvPr>
              <p:cNvSpPr>
                <a:spLocks noGrp="1" noRot="1" noChangeAspect="1" noMove="1" noResize="1" noEditPoints="1" noAdjustHandles="1" noChangeArrowheads="1" noChangeShapeType="1" noTextEdit="1"/>
              </p:cNvSpPr>
              <p:nvPr>
                <p:ph idx="1"/>
              </p:nvPr>
            </p:nvSpPr>
            <p:spPr>
              <a:xfrm>
                <a:off x="637309" y="1239520"/>
                <a:ext cx="10763754" cy="5401424"/>
              </a:xfrm>
              <a:blipFill>
                <a:blip r:embed="rId3"/>
                <a:stretch>
                  <a:fillRect l="-1061" t="-1878"/>
                </a:stretch>
              </a:blipFill>
            </p:spPr>
            <p:txBody>
              <a:bodyPr/>
              <a:lstStyle/>
              <a:p>
                <a:r>
                  <a:rPr lang="en-US">
                    <a:noFill/>
                  </a:rPr>
                  <a:t> </a:t>
                </a:r>
              </a:p>
            </p:txBody>
          </p:sp>
        </mc:Fallback>
      </mc:AlternateContent>
    </p:spTree>
    <p:extLst>
      <p:ext uri="{BB962C8B-B14F-4D97-AF65-F5344CB8AC3E}">
        <p14:creationId xmlns:p14="http://schemas.microsoft.com/office/powerpoint/2010/main" val="177324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B38F-A852-B7D5-89F1-8603810828EE}"/>
              </a:ext>
            </a:extLst>
          </p:cNvPr>
          <p:cNvSpPr>
            <a:spLocks noGrp="1"/>
          </p:cNvSpPr>
          <p:nvPr>
            <p:ph type="title"/>
          </p:nvPr>
        </p:nvSpPr>
        <p:spPr/>
        <p:txBody>
          <a:bodyPr/>
          <a:lstStyle/>
          <a:p>
            <a:r>
              <a:rPr lang="en-US" dirty="0"/>
              <a:t>Monte Carlo simulations</a:t>
            </a:r>
          </a:p>
        </p:txBody>
      </p:sp>
      <p:pic>
        <p:nvPicPr>
          <p:cNvPr id="5" name="Content Placeholder 4" descr="A graph of a number of cigarettes&#10;&#10;Description automatically generated">
            <a:extLst>
              <a:ext uri="{FF2B5EF4-FFF2-40B4-BE49-F238E27FC236}">
                <a16:creationId xmlns:a16="http://schemas.microsoft.com/office/drawing/2014/main" id="{29D9D3A1-CD56-7600-85A2-A5D851D22A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5685" y="2210764"/>
            <a:ext cx="5859660" cy="3897313"/>
          </a:xfrm>
        </p:spPr>
      </p:pic>
      <p:sp>
        <p:nvSpPr>
          <p:cNvPr id="6" name="Content Placeholder 9">
            <a:extLst>
              <a:ext uri="{FF2B5EF4-FFF2-40B4-BE49-F238E27FC236}">
                <a16:creationId xmlns:a16="http://schemas.microsoft.com/office/drawing/2014/main" id="{783CDD27-77EC-4C87-2CDB-D9A4060B4052}"/>
              </a:ext>
            </a:extLst>
          </p:cNvPr>
          <p:cNvSpPr txBox="1">
            <a:spLocks/>
          </p:cNvSpPr>
          <p:nvPr/>
        </p:nvSpPr>
        <p:spPr>
          <a:xfrm>
            <a:off x="637308" y="1170070"/>
            <a:ext cx="5358377" cy="56184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Average optimal tax estimate is $3.73/ml</a:t>
            </a:r>
          </a:p>
          <a:p>
            <a:pPr lvl="1"/>
            <a:r>
              <a:rPr lang="en-US" dirty="0"/>
              <a:t>This is positive because… </a:t>
            </a:r>
          </a:p>
          <a:p>
            <a:pPr marL="914400" lvl="1" indent="-457200">
              <a:buFont typeface="+mj-lt"/>
              <a:buAutoNum type="arabicPeriod"/>
            </a:pPr>
            <a:r>
              <a:rPr lang="en-US" dirty="0"/>
              <a:t>expert estimates of health harms from e-cigs are modest, but positive</a:t>
            </a:r>
          </a:p>
          <a:p>
            <a:pPr marL="914400" lvl="1" indent="-457200">
              <a:buFont typeface="+mj-lt"/>
              <a:buAutoNum type="arabicPeriod"/>
            </a:pPr>
            <a:r>
              <a:rPr lang="en-US" dirty="0"/>
              <a:t>substitution to cigs is negligible</a:t>
            </a:r>
          </a:p>
          <a:p>
            <a:r>
              <a:rPr lang="en-US" dirty="0"/>
              <a:t>But lots of uncertainty!</a:t>
            </a:r>
          </a:p>
          <a:p>
            <a:pPr lvl="1"/>
            <a:r>
              <a:rPr lang="en-US" dirty="0"/>
              <a:t>For 9% of simulations a subsidy is optimal</a:t>
            </a:r>
          </a:p>
          <a:p>
            <a:pPr lvl="2"/>
            <a:r>
              <a:rPr lang="en-US" dirty="0"/>
              <a:t>It could be that substitution is actually important!</a:t>
            </a:r>
          </a:p>
          <a:p>
            <a:pPr lvl="1"/>
            <a:r>
              <a:rPr lang="en-US" dirty="0"/>
              <a:t>And in some simulations the optimal tax is huge</a:t>
            </a:r>
          </a:p>
          <a:p>
            <a:pPr lvl="2"/>
            <a:r>
              <a:rPr lang="en-US" dirty="0"/>
              <a:t>This is because a few experts think e-cig health harms are very large</a:t>
            </a:r>
          </a:p>
          <a:p>
            <a:endParaRPr lang="en-US" dirty="0"/>
          </a:p>
          <a:p>
            <a:pPr lvl="2"/>
            <a:endParaRPr lang="en-US" dirty="0"/>
          </a:p>
          <a:p>
            <a:pPr lvl="1"/>
            <a:endParaRPr lang="en-US" dirty="0"/>
          </a:p>
        </p:txBody>
      </p:sp>
    </p:spTree>
    <p:extLst>
      <p:ext uri="{BB962C8B-B14F-4D97-AF65-F5344CB8AC3E}">
        <p14:creationId xmlns:p14="http://schemas.microsoft.com/office/powerpoint/2010/main" val="716946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1D57-CB30-EB4C-5A33-63C552182A7E}"/>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04C3CFCC-FEF9-6342-3B56-B516BFBB19D5}"/>
              </a:ext>
            </a:extLst>
          </p:cNvPr>
          <p:cNvSpPr>
            <a:spLocks noGrp="1"/>
          </p:cNvSpPr>
          <p:nvPr>
            <p:ph idx="1"/>
          </p:nvPr>
        </p:nvSpPr>
        <p:spPr/>
        <p:txBody>
          <a:bodyPr>
            <a:normAutofit fontScale="92500"/>
          </a:bodyPr>
          <a:lstStyle/>
          <a:p>
            <a:r>
              <a:rPr lang="en-US" dirty="0" err="1"/>
              <a:t>Allcott</a:t>
            </a:r>
            <a:r>
              <a:rPr lang="en-US" dirty="0"/>
              <a:t> and </a:t>
            </a:r>
            <a:r>
              <a:rPr lang="en-US" dirty="0" err="1"/>
              <a:t>Rafkin</a:t>
            </a:r>
            <a:r>
              <a:rPr lang="en-US" dirty="0"/>
              <a:t> (2022) is an example of the </a:t>
            </a:r>
            <a:r>
              <a:rPr lang="en-US" b="1" dirty="0"/>
              <a:t>complementarity between mainstream and behavioral economics</a:t>
            </a:r>
          </a:p>
          <a:p>
            <a:pPr lvl="1"/>
            <a:r>
              <a:rPr lang="en-US" dirty="0"/>
              <a:t>It turns out we need to understand and estimate a cross-price elasticity to correctly implement a behaviorally-motivated policy</a:t>
            </a:r>
          </a:p>
          <a:p>
            <a:r>
              <a:rPr lang="en-US" dirty="0"/>
              <a:t>Example of the</a:t>
            </a:r>
            <a:r>
              <a:rPr lang="en-US" b="1" dirty="0"/>
              <a:t> problem of the second-best</a:t>
            </a:r>
          </a:p>
          <a:p>
            <a:pPr lvl="1"/>
            <a:r>
              <a:rPr lang="en-US" dirty="0"/>
              <a:t>Approaches that are laser focused on correcting one bias without considering the bigger picture can backfire.</a:t>
            </a:r>
          </a:p>
          <a:p>
            <a:pPr lvl="1"/>
            <a:r>
              <a:rPr lang="en-US" dirty="0"/>
              <a:t>Another example: retirement savings (</a:t>
            </a:r>
            <a:r>
              <a:rPr lang="en-US" dirty="0" err="1"/>
              <a:t>Bernheim</a:t>
            </a:r>
            <a:r>
              <a:rPr lang="en-US" dirty="0"/>
              <a:t> and </a:t>
            </a:r>
            <a:r>
              <a:rPr lang="en-US" dirty="0" err="1"/>
              <a:t>Taubinsky</a:t>
            </a:r>
            <a:r>
              <a:rPr lang="en-US" dirty="0"/>
              <a:t> 2018)</a:t>
            </a:r>
          </a:p>
          <a:p>
            <a:pPr lvl="2"/>
            <a:r>
              <a:rPr lang="en-US" dirty="0"/>
              <a:t>Suppose (homogenous) people 1) overestimate the benefits of compound interest (causing over-saving) and 2) have present bias (causing under-saving). </a:t>
            </a:r>
          </a:p>
          <a:p>
            <a:pPr lvl="2"/>
            <a:r>
              <a:rPr lang="en-US" dirty="0"/>
              <a:t>Magnitude of (2) outweighs (1), so people under-save on average.</a:t>
            </a:r>
          </a:p>
          <a:p>
            <a:pPr lvl="2"/>
            <a:r>
              <a:rPr lang="en-US" dirty="0"/>
              <a:t>You have an educational policy intervention that corrects bias (1).</a:t>
            </a:r>
          </a:p>
          <a:p>
            <a:pPr lvl="2"/>
            <a:r>
              <a:rPr lang="en-US" dirty="0"/>
              <a:t>The policy will decrease savings, causing </a:t>
            </a:r>
            <a:r>
              <a:rPr lang="en-US" i="1" dirty="0"/>
              <a:t>even more </a:t>
            </a:r>
            <a:r>
              <a:rPr lang="en-US" dirty="0"/>
              <a:t>under-saving!</a:t>
            </a:r>
          </a:p>
          <a:p>
            <a:r>
              <a:rPr lang="en-US" b="1" dirty="0"/>
              <a:t>Substitution patterns</a:t>
            </a:r>
            <a:r>
              <a:rPr lang="en-US" dirty="0"/>
              <a:t> are generally important for policy evaluation</a:t>
            </a:r>
          </a:p>
          <a:p>
            <a:pPr lvl="1"/>
            <a:r>
              <a:rPr lang="en-US" dirty="0"/>
              <a:t>This is an economic lesson, not just a behavioral economics lesson</a:t>
            </a:r>
          </a:p>
          <a:p>
            <a:endParaRPr lang="en-US" dirty="0"/>
          </a:p>
        </p:txBody>
      </p:sp>
    </p:spTree>
    <p:extLst>
      <p:ext uri="{BB962C8B-B14F-4D97-AF65-F5344CB8AC3E}">
        <p14:creationId xmlns:p14="http://schemas.microsoft.com/office/powerpoint/2010/main" val="1085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344-CF82-6677-88A1-728CEF910CD8}"/>
              </a:ext>
            </a:extLst>
          </p:cNvPr>
          <p:cNvSpPr>
            <a:spLocks noGrp="1"/>
          </p:cNvSpPr>
          <p:nvPr>
            <p:ph type="title"/>
          </p:nvPr>
        </p:nvSpPr>
        <p:spPr/>
        <p:txBody>
          <a:bodyPr/>
          <a:lstStyle/>
          <a:p>
            <a:r>
              <a:rPr lang="en-US" dirty="0" err="1"/>
              <a:t>Gabaix</a:t>
            </a:r>
            <a:r>
              <a:rPr lang="en-US" dirty="0"/>
              <a:t> and </a:t>
            </a:r>
            <a:r>
              <a:rPr lang="en-US" dirty="0" err="1"/>
              <a:t>Laibson</a:t>
            </a:r>
            <a:r>
              <a:rPr lang="en-US" dirty="0"/>
              <a:t> (2006): Inattention and Competition</a:t>
            </a:r>
          </a:p>
        </p:txBody>
      </p:sp>
    </p:spTree>
    <p:extLst>
      <p:ext uri="{BB962C8B-B14F-4D97-AF65-F5344CB8AC3E}">
        <p14:creationId xmlns:p14="http://schemas.microsoft.com/office/powerpoint/2010/main" val="52700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69CF-EE7C-7D31-0E38-62C620CABD66}"/>
              </a:ext>
            </a:extLst>
          </p:cNvPr>
          <p:cNvSpPr>
            <a:spLocks noGrp="1"/>
          </p:cNvSpPr>
          <p:nvPr>
            <p:ph type="title"/>
          </p:nvPr>
        </p:nvSpPr>
        <p:spPr/>
        <p:txBody>
          <a:bodyPr/>
          <a:lstStyle/>
          <a:p>
            <a:r>
              <a:rPr lang="en-US" dirty="0"/>
              <a:t>A particular type of bias: inattention to add-on fees</a:t>
            </a:r>
          </a:p>
        </p:txBody>
      </p:sp>
      <p:sp>
        <p:nvSpPr>
          <p:cNvPr id="3" name="Content Placeholder 2">
            <a:extLst>
              <a:ext uri="{FF2B5EF4-FFF2-40B4-BE49-F238E27FC236}">
                <a16:creationId xmlns:a16="http://schemas.microsoft.com/office/drawing/2014/main" id="{A92B7687-36E3-8C40-75CB-B46E9965777D}"/>
              </a:ext>
            </a:extLst>
          </p:cNvPr>
          <p:cNvSpPr>
            <a:spLocks noGrp="1"/>
          </p:cNvSpPr>
          <p:nvPr>
            <p:ph idx="1"/>
          </p:nvPr>
        </p:nvSpPr>
        <p:spPr>
          <a:xfrm>
            <a:off x="637308" y="1239520"/>
            <a:ext cx="6529611" cy="2939169"/>
          </a:xfrm>
        </p:spPr>
        <p:txBody>
          <a:bodyPr>
            <a:normAutofit fontScale="92500" lnSpcReduction="20000"/>
          </a:bodyPr>
          <a:lstStyle/>
          <a:p>
            <a:r>
              <a:rPr lang="en-US" sz="2600" dirty="0"/>
              <a:t>Credit cards, cell phones, rental cars, airlines</a:t>
            </a:r>
          </a:p>
          <a:p>
            <a:pPr lvl="1"/>
            <a:r>
              <a:rPr lang="en-US" sz="2200" dirty="0"/>
              <a:t>Goods with </a:t>
            </a:r>
            <a:r>
              <a:rPr lang="en-US" sz="2200" b="1" dirty="0"/>
              <a:t>shrouded attributes</a:t>
            </a:r>
          </a:p>
          <a:p>
            <a:r>
              <a:rPr lang="en-US" sz="2600" dirty="0"/>
              <a:t>Old but vivid example: HP printers</a:t>
            </a:r>
          </a:p>
          <a:p>
            <a:pPr lvl="1"/>
            <a:r>
              <a:rPr lang="en-US" sz="2200" b="0" i="0" u="none" strike="noStrike" dirty="0">
                <a:solidFill>
                  <a:srgbClr val="000000"/>
                </a:solidFill>
                <a:effectLst/>
              </a:rPr>
              <a:t>Price of the printer plus first set of cartridges: $29.99</a:t>
            </a:r>
            <a:endParaRPr lang="en-US" sz="1300" dirty="0">
              <a:solidFill>
                <a:srgbClr val="000000"/>
              </a:solidFill>
            </a:endParaRPr>
          </a:p>
          <a:p>
            <a:pPr lvl="1"/>
            <a:r>
              <a:rPr lang="en-US" sz="2200" b="0" i="0" u="none" strike="noStrike" dirty="0">
                <a:solidFill>
                  <a:srgbClr val="000000"/>
                </a:solidFill>
                <a:effectLst/>
              </a:rPr>
              <a:t>Price of each replacement set of cartridges: $29.99 (!)</a:t>
            </a:r>
          </a:p>
          <a:p>
            <a:pPr lvl="1"/>
            <a:r>
              <a:rPr lang="en-US" sz="2200" dirty="0">
                <a:solidFill>
                  <a:srgbClr val="000000"/>
                </a:solidFill>
              </a:rPr>
              <a:t>Why? Only 3% of printer buyers check ink costs</a:t>
            </a:r>
          </a:p>
          <a:p>
            <a:r>
              <a:rPr lang="en-US" sz="2600" dirty="0">
                <a:solidFill>
                  <a:srgbClr val="000000"/>
                </a:solidFill>
              </a:rPr>
              <a:t>Motivation for c</a:t>
            </a:r>
            <a:r>
              <a:rPr lang="en-US" sz="2600" b="0" i="0" u="none" strike="noStrike" dirty="0">
                <a:solidFill>
                  <a:srgbClr val="000000"/>
                </a:solidFill>
                <a:effectLst/>
              </a:rPr>
              <a:t>onsumer protection policies</a:t>
            </a:r>
          </a:p>
        </p:txBody>
      </p:sp>
      <p:pic>
        <p:nvPicPr>
          <p:cNvPr id="1026" name="Picture 2" descr="Biden pushes Ticketmaster, SeatGeek to show 'junk fees' upfront">
            <a:extLst>
              <a:ext uri="{FF2B5EF4-FFF2-40B4-BE49-F238E27FC236}">
                <a16:creationId xmlns:a16="http://schemas.microsoft.com/office/drawing/2014/main" id="{8FAC705B-0A96-F46E-DBE1-4AEF789D6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867" y="4387352"/>
            <a:ext cx="4373680" cy="2462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hand holding credit cards&#10;&#10;Description automatically generated">
            <a:extLst>
              <a:ext uri="{FF2B5EF4-FFF2-40B4-BE49-F238E27FC236}">
                <a16:creationId xmlns:a16="http://schemas.microsoft.com/office/drawing/2014/main" id="{D6C147FB-CBC2-D048-7855-B63B2C196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454" y="1162050"/>
            <a:ext cx="4267200" cy="4533900"/>
          </a:xfrm>
          <a:prstGeom prst="rect">
            <a:avLst/>
          </a:prstGeom>
        </p:spPr>
      </p:pic>
    </p:spTree>
    <p:extLst>
      <p:ext uri="{BB962C8B-B14F-4D97-AF65-F5344CB8AC3E}">
        <p14:creationId xmlns:p14="http://schemas.microsoft.com/office/powerpoint/2010/main" val="24327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yanair's History of Add-On Charges | Send My Bag">
            <a:extLst>
              <a:ext uri="{FF2B5EF4-FFF2-40B4-BE49-F238E27FC236}">
                <a16:creationId xmlns:a16="http://schemas.microsoft.com/office/drawing/2014/main" id="{77C3CB76-9265-913F-225E-97CCDD15D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288" y="310572"/>
            <a:ext cx="10059444" cy="62368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E28C38-694F-0A0D-A99A-A8165341B9AC}"/>
              </a:ext>
            </a:extLst>
          </p:cNvPr>
          <p:cNvSpPr/>
          <p:nvPr/>
        </p:nvSpPr>
        <p:spPr>
          <a:xfrm>
            <a:off x="6536036" y="3428999"/>
            <a:ext cx="1050324" cy="9246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A8677F-C8B2-AE0E-C053-191DA74B8881}"/>
              </a:ext>
            </a:extLst>
          </p:cNvPr>
          <p:cNvSpPr/>
          <p:nvPr/>
        </p:nvSpPr>
        <p:spPr>
          <a:xfrm>
            <a:off x="3300285" y="3428999"/>
            <a:ext cx="1050324" cy="7722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07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152E-CB8F-E4D5-6111-75F42B299A9C}"/>
              </a:ext>
            </a:extLst>
          </p:cNvPr>
          <p:cNvSpPr>
            <a:spLocks noGrp="1"/>
          </p:cNvSpPr>
          <p:nvPr>
            <p:ph type="title"/>
          </p:nvPr>
        </p:nvSpPr>
        <p:spPr/>
        <p:txBody>
          <a:bodyPr/>
          <a:lstStyle/>
          <a:p>
            <a:r>
              <a:rPr lang="en-US" dirty="0"/>
              <a:t>Inattention and Competition</a:t>
            </a:r>
          </a:p>
        </p:txBody>
      </p:sp>
      <p:sp>
        <p:nvSpPr>
          <p:cNvPr id="3" name="Content Placeholder 2">
            <a:extLst>
              <a:ext uri="{FF2B5EF4-FFF2-40B4-BE49-F238E27FC236}">
                <a16:creationId xmlns:a16="http://schemas.microsoft.com/office/drawing/2014/main" id="{9B7A5122-E024-837E-7DA4-012839E0AADD}"/>
              </a:ext>
            </a:extLst>
          </p:cNvPr>
          <p:cNvSpPr>
            <a:spLocks noGrp="1"/>
          </p:cNvSpPr>
          <p:nvPr>
            <p:ph idx="1"/>
          </p:nvPr>
        </p:nvSpPr>
        <p:spPr/>
        <p:txBody>
          <a:bodyPr>
            <a:normAutofit/>
          </a:bodyPr>
          <a:lstStyle/>
          <a:p>
            <a:pPr marL="0" indent="0" algn="ctr">
              <a:spcBef>
                <a:spcPts val="0"/>
              </a:spcBef>
              <a:buNone/>
            </a:pPr>
            <a:r>
              <a:rPr lang="en-US" sz="2400" b="0" i="1" u="none" strike="noStrike" dirty="0">
                <a:solidFill>
                  <a:srgbClr val="000000"/>
                </a:solidFill>
                <a:effectLst/>
              </a:rPr>
              <a:t>How does inattention affect market equilibrium?</a:t>
            </a:r>
          </a:p>
          <a:p>
            <a:pPr marL="0" indent="0">
              <a:spcBef>
                <a:spcPts val="0"/>
              </a:spcBef>
              <a:buNone/>
            </a:pPr>
            <a:endParaRPr lang="en-US" sz="2400" b="0" i="1" u="none" strike="noStrike" dirty="0">
              <a:solidFill>
                <a:srgbClr val="000000"/>
              </a:solidFill>
              <a:effectLst/>
            </a:endParaRPr>
          </a:p>
          <a:p>
            <a:pPr>
              <a:spcBef>
                <a:spcPts val="0"/>
              </a:spcBef>
            </a:pPr>
            <a:r>
              <a:rPr lang="en-US" sz="2400" b="0" i="0" u="none" strike="noStrike" dirty="0">
                <a:solidFill>
                  <a:srgbClr val="000000"/>
                </a:solidFill>
                <a:effectLst/>
              </a:rPr>
              <a:t>A “market-pessimist” view</a:t>
            </a:r>
          </a:p>
          <a:p>
            <a:pPr lvl="1">
              <a:spcBef>
                <a:spcPts val="0"/>
              </a:spcBef>
            </a:pPr>
            <a:r>
              <a:rPr lang="en-US" sz="2000" b="0" i="0" u="none" strike="noStrike" dirty="0">
                <a:solidFill>
                  <a:srgbClr val="000000"/>
                </a:solidFill>
                <a:effectLst/>
              </a:rPr>
              <a:t>When consumers are inattentive, firms have incentives to shroud.  </a:t>
            </a:r>
          </a:p>
          <a:p>
            <a:pPr lvl="1">
              <a:spcBef>
                <a:spcPts val="0"/>
              </a:spcBef>
            </a:pPr>
            <a:r>
              <a:rPr lang="en-US" sz="2000" dirty="0">
                <a:solidFill>
                  <a:srgbClr val="000000"/>
                </a:solidFill>
              </a:rPr>
              <a:t>U</a:t>
            </a:r>
            <a:r>
              <a:rPr lang="en-US" sz="2000" b="0" i="0" u="none" strike="noStrike" dirty="0">
                <a:solidFill>
                  <a:srgbClr val="000000"/>
                </a:solidFill>
                <a:effectLst/>
              </a:rPr>
              <a:t>ndesirable market outcomes (overconsumption)</a:t>
            </a:r>
          </a:p>
          <a:p>
            <a:pPr lvl="1">
              <a:spcBef>
                <a:spcPts val="0"/>
              </a:spcBef>
            </a:pPr>
            <a:r>
              <a:rPr lang="en-US" sz="2000" b="0" i="0" u="none" strike="noStrike" dirty="0">
                <a:solidFill>
                  <a:srgbClr val="000000"/>
                </a:solidFill>
                <a:effectLst/>
              </a:rPr>
              <a:t>Better outcomes can be achieved through regulation (consumer protection)</a:t>
            </a:r>
          </a:p>
          <a:p>
            <a:pPr marL="0" indent="0">
              <a:spcBef>
                <a:spcPts val="0"/>
              </a:spcBef>
              <a:buNone/>
            </a:pPr>
            <a:endParaRPr lang="en-US" sz="2400" dirty="0">
              <a:solidFill>
                <a:srgbClr val="000000"/>
              </a:solidFill>
            </a:endParaRPr>
          </a:p>
          <a:p>
            <a:pPr>
              <a:spcBef>
                <a:spcPts val="0"/>
              </a:spcBef>
            </a:pPr>
            <a:r>
              <a:rPr lang="en-US" sz="2400" dirty="0">
                <a:solidFill>
                  <a:srgbClr val="000000"/>
                </a:solidFill>
              </a:rPr>
              <a:t>A “market-optimist” view</a:t>
            </a:r>
          </a:p>
          <a:p>
            <a:pPr lvl="1">
              <a:spcBef>
                <a:spcPts val="0"/>
              </a:spcBef>
            </a:pPr>
            <a:r>
              <a:rPr lang="en-US" sz="2000" b="0" i="0" u="none" strike="noStrike" dirty="0">
                <a:solidFill>
                  <a:srgbClr val="000000"/>
                </a:solidFill>
                <a:effectLst/>
              </a:rPr>
              <a:t>If some firms shroud, others should be able to seize competitive advantage through practices that guarantee transparency. </a:t>
            </a:r>
          </a:p>
          <a:p>
            <a:pPr lvl="1">
              <a:spcBef>
                <a:spcPts val="0"/>
              </a:spcBef>
            </a:pPr>
            <a:r>
              <a:rPr lang="en-US" sz="2000" b="0" i="0" u="none" strike="noStrike" dirty="0">
                <a:solidFill>
                  <a:srgbClr val="000000"/>
                </a:solidFill>
                <a:effectLst/>
              </a:rPr>
              <a:t>Regulation is unnecessary and potentially counterproductive.</a:t>
            </a:r>
          </a:p>
          <a:p>
            <a:pPr lvl="1">
              <a:spcBef>
                <a:spcPts val="0"/>
              </a:spcBef>
            </a:pPr>
            <a:endParaRPr lang="en-US" sz="2000" b="0" i="0" u="none" strike="noStrike" dirty="0">
              <a:solidFill>
                <a:srgbClr val="000000"/>
              </a:solidFill>
              <a:effectLst/>
            </a:endParaRPr>
          </a:p>
          <a:p>
            <a:pPr marL="0" indent="0">
              <a:spcBef>
                <a:spcPts val="0"/>
              </a:spcBef>
              <a:buNone/>
            </a:pPr>
            <a:r>
              <a:rPr lang="en-US" sz="2400" b="0" i="0" u="none" strike="noStrike" dirty="0">
                <a:solidFill>
                  <a:srgbClr val="000000"/>
                </a:solidFill>
                <a:effectLst/>
              </a:rPr>
              <a:t>A perfect question for </a:t>
            </a:r>
            <a:r>
              <a:rPr lang="en-US" sz="2400" b="1" i="0" u="none" strike="noStrike" dirty="0">
                <a:solidFill>
                  <a:srgbClr val="000000"/>
                </a:solidFill>
                <a:effectLst/>
              </a:rPr>
              <a:t>economic theory…</a:t>
            </a:r>
          </a:p>
        </p:txBody>
      </p:sp>
    </p:spTree>
    <p:extLst>
      <p:ext uri="{BB962C8B-B14F-4D97-AF65-F5344CB8AC3E}">
        <p14:creationId xmlns:p14="http://schemas.microsoft.com/office/powerpoint/2010/main" val="39119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9638-EE2B-3E72-7C1E-175D27C391F4}"/>
              </a:ext>
            </a:extLst>
          </p:cNvPr>
          <p:cNvSpPr>
            <a:spLocks noGrp="1"/>
          </p:cNvSpPr>
          <p:nvPr>
            <p:ph type="title"/>
          </p:nvPr>
        </p:nvSpPr>
        <p:spPr/>
        <p:txBody>
          <a:bodyPr>
            <a:normAutofit/>
          </a:bodyPr>
          <a:lstStyle/>
          <a:p>
            <a:r>
              <a:rPr lang="en-US" dirty="0"/>
              <a:t>A model of budget airline prices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36D89B-2DFF-2605-EBF5-B846BBE757AA}"/>
                  </a:ext>
                </a:extLst>
              </p:cNvPr>
              <p:cNvSpPr>
                <a:spLocks noGrp="1"/>
              </p:cNvSpPr>
              <p:nvPr>
                <p:ph idx="1"/>
              </p:nvPr>
            </p:nvSpPr>
            <p:spPr/>
            <p:txBody>
              <a:bodyPr/>
              <a:lstStyle/>
              <a:p>
                <a:r>
                  <a:rPr lang="en-US" dirty="0"/>
                  <a:t>Simple version of </a:t>
                </a:r>
                <a:r>
                  <a:rPr lang="en-US" dirty="0" err="1"/>
                  <a:t>Gabaix</a:t>
                </a:r>
                <a:r>
                  <a:rPr lang="en-US" dirty="0"/>
                  <a:t> and </a:t>
                </a:r>
                <a:r>
                  <a:rPr lang="en-US" dirty="0" err="1"/>
                  <a:t>Laibson</a:t>
                </a:r>
                <a:r>
                  <a:rPr lang="en-US" dirty="0"/>
                  <a:t> (2006)</a:t>
                </a:r>
              </a:p>
              <a:p>
                <a:pPr lvl="1"/>
                <a:r>
                  <a:rPr lang="en-US" dirty="0"/>
                  <a:t>Airlines offer basic services and add-ons</a:t>
                </a:r>
              </a:p>
              <a:p>
                <a:pPr lvl="2"/>
                <a:r>
                  <a:rPr lang="en-US" dirty="0"/>
                  <a:t>Basic service: fare. Add-on: “airport registration fee”</a:t>
                </a:r>
              </a:p>
              <a:p>
                <a:pPr lvl="1"/>
                <a:r>
                  <a:rPr lang="en-US" dirty="0"/>
                  <a:t>Basic service costs </a:t>
                </a:r>
                <a14:m>
                  <m:oMath xmlns:m="http://schemas.openxmlformats.org/officeDocument/2006/math">
                    <m:r>
                      <a:rPr lang="en-US" b="0" i="1" smtClean="0">
                        <a:latin typeface="Cambria Math" panose="02040503050406030204" pitchFamily="18" charset="0"/>
                      </a:rPr>
                      <m:t>𝑐</m:t>
                    </m:r>
                  </m:oMath>
                </a14:m>
                <a:r>
                  <a:rPr lang="en-US" dirty="0"/>
                  <a:t>, add-on cost </a:t>
                </a:r>
                <a14:m>
                  <m:oMath xmlns:m="http://schemas.openxmlformats.org/officeDocument/2006/math">
                    <m:r>
                      <a:rPr lang="en-US" b="0" i="1" smtClean="0">
                        <a:latin typeface="Cambria Math" panose="02040503050406030204" pitchFamily="18" charset="0"/>
                      </a:rPr>
                      <m:t>0</m:t>
                    </m:r>
                  </m:oMath>
                </a14:m>
                <a:r>
                  <a:rPr lang="en-US" dirty="0"/>
                  <a:t> to firm</a:t>
                </a:r>
              </a:p>
              <a:p>
                <a:pPr lvl="1"/>
                <a:r>
                  <a:rPr lang="en-US" dirty="0"/>
                  <a:t>Consumers value basic service at </a:t>
                </a:r>
                <a14:m>
                  <m:oMath xmlns:m="http://schemas.openxmlformats.org/officeDocument/2006/math">
                    <m:r>
                      <a:rPr lang="en-US" i="1">
                        <a:latin typeface="Cambria Math" panose="02040503050406030204" pitchFamily="18" charset="0"/>
                      </a:rPr>
                      <m:t>𝑐</m:t>
                    </m:r>
                  </m:oMath>
                </a14:m>
                <a:r>
                  <a:rPr lang="en-US" dirty="0"/>
                  <a:t>, add-on at </a:t>
                </a:r>
                <a14:m>
                  <m:oMath xmlns:m="http://schemas.openxmlformats.org/officeDocument/2006/math">
                    <m:r>
                      <a:rPr lang="en-US" b="0" i="1" smtClean="0">
                        <a:latin typeface="Cambria Math" panose="02040503050406030204" pitchFamily="18" charset="0"/>
                      </a:rPr>
                      <m:t>𝑣</m:t>
                    </m:r>
                  </m:oMath>
                </a14:m>
                <a:endParaRPr lang="en-US" dirty="0"/>
              </a:p>
              <a:p>
                <a:pPr lvl="1"/>
                <a:r>
                  <a:rPr lang="en-US" dirty="0"/>
                  <a:t>Price of basic fare </a:t>
                </a:r>
                <a14:m>
                  <m:oMath xmlns:m="http://schemas.openxmlformats.org/officeDocument/2006/math">
                    <m:r>
                      <a:rPr lang="en-US" b="0" i="1" smtClean="0">
                        <a:latin typeface="Cambria Math" panose="02040503050406030204" pitchFamily="18" charset="0"/>
                      </a:rPr>
                      <m:t>𝑞</m:t>
                    </m:r>
                  </m:oMath>
                </a14:m>
                <a:r>
                  <a:rPr lang="en-US" dirty="0"/>
                  <a:t>, price of add-ons </a:t>
                </a:r>
                <a14:m>
                  <m:oMath xmlns:m="http://schemas.openxmlformats.org/officeDocument/2006/math">
                    <m:r>
                      <a:rPr lang="en-US" b="0" i="1" smtClean="0">
                        <a:latin typeface="Cambria Math" panose="02040503050406030204" pitchFamily="18" charset="0"/>
                      </a:rPr>
                      <m:t>𝑝</m:t>
                    </m:r>
                  </m:oMath>
                </a14:m>
                <a:endParaRPr lang="en-US" dirty="0"/>
              </a:p>
              <a:p>
                <a:pPr lvl="1"/>
                <a:r>
                  <a:rPr lang="en-US" dirty="0"/>
                  <a:t>If plan ahead, consumers, can buy perfect substitutes for add-ons at cost </a:t>
                </a:r>
                <a14:m>
                  <m:oMath xmlns:m="http://schemas.openxmlformats.org/officeDocument/2006/math">
                    <m:r>
                      <a:rPr lang="en-US" b="0" i="1" smtClean="0">
                        <a:latin typeface="Cambria Math" panose="02040503050406030204" pitchFamily="18" charset="0"/>
                      </a:rPr>
                      <m:t>𝑒</m:t>
                    </m:r>
                  </m:oMath>
                </a14:m>
                <a:endParaRPr lang="en-US" dirty="0"/>
              </a:p>
              <a:p>
                <a:pPr lvl="2"/>
                <a:r>
                  <a:rPr lang="en-US" dirty="0" err="1"/>
                  <a:t>E.g</a:t>
                </a:r>
                <a:r>
                  <a:rPr lang="en-US" dirty="0"/>
                  <a:t>, hassle cost of doing registration in advance.</a:t>
                </a:r>
              </a:p>
              <a:p>
                <a:pPr lvl="1"/>
                <a:r>
                  <a:rPr lang="en-US" dirty="0"/>
                  <a:t>Fraction </a:t>
                </a:r>
                <a14:m>
                  <m:oMath xmlns:m="http://schemas.openxmlformats.org/officeDocument/2006/math">
                    <m:r>
                      <a:rPr lang="en-US" b="0" i="1" smtClean="0">
                        <a:latin typeface="Cambria Math" panose="02040503050406030204" pitchFamily="18" charset="0"/>
                      </a:rPr>
                      <m:t>𝛼</m:t>
                    </m:r>
                  </m:oMath>
                </a14:m>
                <a:r>
                  <a:rPr lang="en-US" dirty="0"/>
                  <a:t> are naïve: cannot plan ahead.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𝛼</m:t>
                    </m:r>
                  </m:oMath>
                </a14:m>
                <a:r>
                  <a:rPr lang="en-US" dirty="0"/>
                  <a:t> are sophisticated</a:t>
                </a:r>
              </a:p>
              <a:p>
                <a:pPr lvl="2"/>
                <a:r>
                  <a:rPr lang="en-US" dirty="0"/>
                  <a:t>For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𝑝</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𝑣</m:t>
                    </m:r>
                  </m:oMath>
                </a14:m>
                <a:r>
                  <a:rPr lang="en-US" dirty="0"/>
                  <a:t>: naïve consumers buy add-ons, sophisticates do not</a:t>
                </a:r>
              </a:p>
              <a:p>
                <a:r>
                  <a:rPr lang="en-US" dirty="0"/>
                  <a:t>Suppose </a:t>
                </a:r>
                <a14:m>
                  <m:oMath xmlns:m="http://schemas.openxmlformats.org/officeDocument/2006/math">
                    <m:r>
                      <a:rPr lang="en-US"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𝑝</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𝑣</m:t>
                    </m:r>
                  </m:oMath>
                </a14:m>
                <a:r>
                  <a:rPr lang="en-US" dirty="0"/>
                  <a:t>. What is the market price </a:t>
                </a:r>
                <a14:m>
                  <m:oMath xmlns:m="http://schemas.openxmlformats.org/officeDocument/2006/math">
                    <m:r>
                      <a:rPr lang="en-US" b="0" i="1" smtClean="0">
                        <a:latin typeface="Cambria Math" panose="02040503050406030204" pitchFamily="18" charset="0"/>
                      </a:rPr>
                      <m:t>𝑞</m:t>
                    </m:r>
                  </m:oMath>
                </a14:m>
                <a:r>
                  <a:rPr lang="en-US" dirty="0"/>
                  <a:t>?</a:t>
                </a:r>
              </a:p>
              <a:p>
                <a:pPr lvl="1"/>
                <a:r>
                  <a:rPr lang="en-US" dirty="0"/>
                  <a:t>Hint: assume free entry and exit of firms…</a:t>
                </a:r>
              </a:p>
              <a:p>
                <a:endParaRPr lang="en-US" dirty="0"/>
              </a:p>
            </p:txBody>
          </p:sp>
        </mc:Choice>
        <mc:Fallback xmlns="">
          <p:sp>
            <p:nvSpPr>
              <p:cNvPr id="3" name="Content Placeholder 2">
                <a:extLst>
                  <a:ext uri="{FF2B5EF4-FFF2-40B4-BE49-F238E27FC236}">
                    <a16:creationId xmlns:a16="http://schemas.microsoft.com/office/drawing/2014/main" id="{F836D89B-2DFF-2605-EBF5-B846BBE757AA}"/>
                  </a:ext>
                </a:extLst>
              </p:cNvPr>
              <p:cNvSpPr>
                <a:spLocks noGrp="1" noRot="1" noChangeAspect="1" noMove="1" noResize="1" noEditPoints="1" noAdjustHandles="1" noChangeArrowheads="1" noChangeShapeType="1" noTextEdit="1"/>
              </p:cNvSpPr>
              <p:nvPr>
                <p:ph idx="1"/>
              </p:nvPr>
            </p:nvSpPr>
            <p:spPr>
              <a:blipFill>
                <a:blip r:embed="rId3"/>
                <a:stretch>
                  <a:fillRect l="-1039" t="-1878"/>
                </a:stretch>
              </a:blipFill>
            </p:spPr>
            <p:txBody>
              <a:bodyPr/>
              <a:lstStyle/>
              <a:p>
                <a:r>
                  <a:rPr lang="en-US">
                    <a:noFill/>
                  </a:rPr>
                  <a:t> </a:t>
                </a:r>
              </a:p>
            </p:txBody>
          </p:sp>
        </mc:Fallback>
      </mc:AlternateContent>
    </p:spTree>
    <p:extLst>
      <p:ext uri="{BB962C8B-B14F-4D97-AF65-F5344CB8AC3E}">
        <p14:creationId xmlns:p14="http://schemas.microsoft.com/office/powerpoint/2010/main" val="302061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AE67-C3B2-60E0-D40D-9B0841B7A08C}"/>
              </a:ext>
            </a:extLst>
          </p:cNvPr>
          <p:cNvSpPr>
            <a:spLocks noGrp="1"/>
          </p:cNvSpPr>
          <p:nvPr>
            <p:ph type="title"/>
          </p:nvPr>
        </p:nvSpPr>
        <p:spPr/>
        <p:txBody>
          <a:bodyPr/>
          <a:lstStyle/>
          <a:p>
            <a:r>
              <a:rPr lang="en-US" dirty="0"/>
              <a:t>Market price with hidden fees</a:t>
            </a:r>
          </a:p>
        </p:txBody>
      </p:sp>
      <p:sp>
        <p:nvSpPr>
          <p:cNvPr id="3" name="Content Placeholder 2">
            <a:extLst>
              <a:ext uri="{FF2B5EF4-FFF2-40B4-BE49-F238E27FC236}">
                <a16:creationId xmlns:a16="http://schemas.microsoft.com/office/drawing/2014/main" id="{EC5D6240-D217-2D32-94F2-1BDC39A53A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089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0ED1-AC05-8850-4DB3-C17F24C409E3}"/>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7052685A-4511-3A96-1420-7EF62147EAC5}"/>
              </a:ext>
            </a:extLst>
          </p:cNvPr>
          <p:cNvSpPr>
            <a:spLocks noGrp="1"/>
          </p:cNvSpPr>
          <p:nvPr>
            <p:ph idx="1"/>
          </p:nvPr>
        </p:nvSpPr>
        <p:spPr/>
        <p:txBody>
          <a:bodyPr/>
          <a:lstStyle/>
          <a:p>
            <a:r>
              <a:rPr lang="en-US" dirty="0"/>
              <a:t>Everyone should submit a unique concept map.</a:t>
            </a:r>
          </a:p>
          <a:p>
            <a:r>
              <a:rPr lang="en-US" dirty="0"/>
              <a:t>Fill out google form with time </a:t>
            </a:r>
            <a:r>
              <a:rPr lang="en-US"/>
              <a:t>slot preferences.</a:t>
            </a: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9748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C6C0-CAFC-E15F-2E59-A8D7E9A9F757}"/>
              </a:ext>
            </a:extLst>
          </p:cNvPr>
          <p:cNvSpPr>
            <a:spLocks noGrp="1"/>
          </p:cNvSpPr>
          <p:nvPr>
            <p:ph type="title"/>
          </p:nvPr>
        </p:nvSpPr>
        <p:spPr/>
        <p:txBody>
          <a:bodyPr/>
          <a:lstStyle/>
          <a:p>
            <a:r>
              <a:rPr lang="en-US" dirty="0"/>
              <a:t>Equilibrium with hidden fees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6F54F02-1BA2-BB9D-B265-0F8A9430A590}"/>
                  </a:ext>
                </a:extLst>
              </p:cNvPr>
              <p:cNvSpPr txBox="1">
                <a:spLocks/>
              </p:cNvSpPr>
              <p:nvPr/>
            </p:nvSpPr>
            <p:spPr>
              <a:xfrm>
                <a:off x="914400" y="1255721"/>
                <a:ext cx="10708639" cy="5401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C151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C151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C151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C151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Basic fare with shrouded pricing: </a:t>
                </a:r>
                <a14:m>
                  <m:oMath xmlns:m="http://schemas.openxmlformats.org/officeDocument/2006/math">
                    <m:r>
                      <a:rPr lang="en-US" i="1" smtClean="0">
                        <a:latin typeface="Cambria Math" panose="02040503050406030204" pitchFamily="18" charset="0"/>
                      </a:rPr>
                      <m:t>𝑞</m:t>
                    </m:r>
                    <m:r>
                      <a:rPr lang="en-US" i="1" smtClean="0">
                        <a:latin typeface="Cambria Math" panose="02040503050406030204" pitchFamily="18" charset="0"/>
                      </a:rPr>
                      <m:t>=</m:t>
                    </m:r>
                    <m:r>
                      <a:rPr lang="en-US" i="1" smtClean="0">
                        <a:latin typeface="Cambria Math" panose="02040503050406030204" pitchFamily="18" charset="0"/>
                      </a:rPr>
                      <m:t>𝑐</m:t>
                    </m:r>
                    <m:r>
                      <a:rPr lang="en-US" i="1" smtClean="0">
                        <a:latin typeface="Cambria Math" panose="02040503050406030204" pitchFamily="18" charset="0"/>
                      </a:rPr>
                      <m:t> −</m:t>
                    </m:r>
                    <m:r>
                      <a:rPr lang="en-US" i="1" smtClean="0">
                        <a:latin typeface="Cambria Math" panose="02040503050406030204" pitchFamily="18" charset="0"/>
                      </a:rPr>
                      <m:t>𝛼</m:t>
                    </m:r>
                    <m:r>
                      <a:rPr lang="en-US" i="1" smtClean="0">
                        <a:latin typeface="Cambria Math" panose="02040503050406030204" pitchFamily="18" charset="0"/>
                      </a:rPr>
                      <m:t>𝑣</m:t>
                    </m:r>
                  </m:oMath>
                </a14:m>
                <a:endParaRPr lang="en-US" dirty="0"/>
              </a:p>
              <a:p>
                <a:pPr marL="0" indent="0">
                  <a:buNone/>
                </a:pPr>
                <a:r>
                  <a:rPr lang="en-US" dirty="0"/>
                  <a:t>Is this an equilibrium? </a:t>
                </a:r>
                <a14:m>
                  <m:oMath xmlns:m="http://schemas.openxmlformats.org/officeDocument/2006/math">
                    <m:r>
                      <a:rPr lang="en-US" b="0" i="1" smtClean="0">
                        <a:latin typeface="Cambria Math" panose="02040503050406030204" pitchFamily="18" charset="0"/>
                      </a:rPr>
                      <m:t>↔</m:t>
                    </m:r>
                  </m:oMath>
                </a14:m>
                <a:r>
                  <a:rPr lang="en-US" dirty="0"/>
                  <a:t> Can a firm steal customers by deviating/changing prices </a:t>
                </a:r>
                <a14:m>
                  <m:oMath xmlns:m="http://schemas.openxmlformats.org/officeDocument/2006/math">
                    <m:r>
                      <a:rPr lang="en-US" b="0" i="1" smtClean="0">
                        <a:latin typeface="Cambria Math" panose="02040503050406030204" pitchFamily="18" charset="0"/>
                      </a:rPr>
                      <m:t>𝑝</m:t>
                    </m:r>
                  </m:oMath>
                </a14:m>
                <a:r>
                  <a:rPr lang="en-US" dirty="0"/>
                  <a:t> or </a:t>
                </a:r>
                <a14:m>
                  <m:oMath xmlns:m="http://schemas.openxmlformats.org/officeDocument/2006/math">
                    <m:r>
                      <a:rPr lang="en-US" b="0" i="1" smtClean="0">
                        <a:latin typeface="Cambria Math" panose="02040503050406030204" pitchFamily="18" charset="0"/>
                      </a:rPr>
                      <m:t>𝑞</m:t>
                    </m:r>
                  </m:oMath>
                </a14:m>
                <a:r>
                  <a:rPr lang="en-US" dirty="0"/>
                  <a:t>?</a:t>
                </a:r>
              </a:p>
              <a:p>
                <a:r>
                  <a:rPr lang="en-US" sz="2400" dirty="0"/>
                  <a:t>Cannot increase </a:t>
                </a:r>
                <a14:m>
                  <m:oMath xmlns:m="http://schemas.openxmlformats.org/officeDocument/2006/math">
                    <m:r>
                      <a:rPr lang="en-US" sz="2400" b="0" i="1" smtClean="0">
                        <a:latin typeface="Cambria Math" panose="02040503050406030204" pitchFamily="18" charset="0"/>
                      </a:rPr>
                      <m:t>𝑞</m:t>
                    </m:r>
                  </m:oMath>
                </a14:m>
                <a:r>
                  <a:rPr lang="en-US" sz="2400" dirty="0"/>
                  <a:t> without changing </a:t>
                </a:r>
                <a14:m>
                  <m:oMath xmlns:m="http://schemas.openxmlformats.org/officeDocument/2006/math">
                    <m:r>
                      <a:rPr lang="en-US" sz="2400" i="1">
                        <a:latin typeface="Cambria Math" panose="02040503050406030204" pitchFamily="18" charset="0"/>
                      </a:rPr>
                      <m:t>𝑝</m:t>
                    </m:r>
                  </m:oMath>
                </a14:m>
                <a:r>
                  <a:rPr lang="en-US" sz="2400" dirty="0"/>
                  <a:t> (looks bad to all consumer types).</a:t>
                </a:r>
              </a:p>
              <a:p>
                <a:r>
                  <a:rPr lang="en-US" sz="2400" dirty="0"/>
                  <a:t>What if we cater to the sophisticates by charging </a:t>
                </a:r>
                <a14:m>
                  <m:oMath xmlns:m="http://schemas.openxmlformats.org/officeDocument/2006/math">
                    <m:r>
                      <a:rPr lang="en-US" sz="2400" i="1" smtClean="0">
                        <a:latin typeface="Cambria Math" panose="02040503050406030204" pitchFamily="18" charset="0"/>
                      </a:rPr>
                      <m:t>𝑝</m:t>
                    </m:r>
                    <m:r>
                      <a:rPr lang="en-US" sz="2400" b="0" i="1" smtClean="0">
                        <a:latin typeface="Cambria Math" panose="02040503050406030204" pitchFamily="18" charset="0"/>
                      </a:rPr>
                      <m:t>&lt;</m:t>
                    </m:r>
                    <m:r>
                      <a:rPr lang="en-US" sz="2400" b="0" i="1" smtClean="0">
                        <a:latin typeface="Cambria Math" panose="02040503050406030204" pitchFamily="18" charset="0"/>
                      </a:rPr>
                      <m:t>𝑒</m:t>
                    </m:r>
                  </m:oMath>
                </a14:m>
                <a:r>
                  <a:rPr lang="en-US" sz="2400" dirty="0"/>
                  <a:t>? </a:t>
                </a:r>
              </a:p>
              <a:p>
                <a:pPr lvl="1"/>
                <a:r>
                  <a:rPr lang="en-US" sz="2100" dirty="0"/>
                  <a:t>Remember, this was the market-optimist view! Firms should have incentives to provide transparency.</a:t>
                </a:r>
              </a:p>
              <a:p>
                <a:r>
                  <a:rPr lang="en-US" sz="2400" dirty="0"/>
                  <a:t>Most attractive version of this for sophisticates: marginal cost pricing</a:t>
                </a:r>
              </a:p>
              <a:p>
                <a:pPr lvl="1"/>
                <a:r>
                  <a:rPr lang="en-US" sz="2100" dirty="0"/>
                  <a:t> </a:t>
                </a:r>
                <a14:m>
                  <m:oMath xmlns:m="http://schemas.openxmlformats.org/officeDocument/2006/math">
                    <m:r>
                      <a:rPr lang="en-US" sz="2100" i="1" smtClean="0">
                        <a:latin typeface="Cambria Math" panose="02040503050406030204" pitchFamily="18" charset="0"/>
                      </a:rPr>
                      <m:t>𝑝</m:t>
                    </m:r>
                    <m:r>
                      <a:rPr lang="en-US" sz="2100" b="0" i="1" smtClean="0">
                        <a:latin typeface="Cambria Math" panose="02040503050406030204" pitchFamily="18" charset="0"/>
                      </a:rPr>
                      <m:t>=0, </m:t>
                    </m:r>
                    <m:r>
                      <a:rPr lang="en-US" sz="2100" b="0" i="1" smtClean="0">
                        <a:latin typeface="Cambria Math" panose="02040503050406030204" pitchFamily="18" charset="0"/>
                      </a:rPr>
                      <m:t>𝑞</m:t>
                    </m:r>
                    <m:r>
                      <a:rPr lang="en-US" sz="2100" b="0" i="1" smtClean="0">
                        <a:latin typeface="Cambria Math" panose="02040503050406030204" pitchFamily="18" charset="0"/>
                      </a:rPr>
                      <m:t>=</m:t>
                    </m:r>
                    <m:r>
                      <a:rPr lang="en-US" sz="2100" b="0" i="1" smtClean="0">
                        <a:latin typeface="Cambria Math" panose="02040503050406030204" pitchFamily="18" charset="0"/>
                      </a:rPr>
                      <m:t>𝑐</m:t>
                    </m:r>
                  </m:oMath>
                </a14:m>
                <a:endParaRPr lang="en-US" sz="2100" dirty="0"/>
              </a:p>
              <a:p>
                <a:r>
                  <a:rPr lang="en-US" sz="2400" dirty="0"/>
                  <a:t>But compare surplus across cases</a:t>
                </a:r>
              </a:p>
              <a:p>
                <a:pPr lvl="1"/>
                <a:r>
                  <a:rPr lang="en-US" sz="2100" dirty="0"/>
                  <a:t>Shrouded pricing firm: Pay </a:t>
                </a:r>
                <a14:m>
                  <m:oMath xmlns:m="http://schemas.openxmlformats.org/officeDocument/2006/math">
                    <m:r>
                      <a:rPr lang="en-US" sz="2100" b="0" i="1" smtClean="0">
                        <a:latin typeface="Cambria Math" panose="02040503050406030204" pitchFamily="18" charset="0"/>
                      </a:rPr>
                      <m:t>𝑐</m:t>
                    </m:r>
                    <m:r>
                      <a:rPr lang="en-US" sz="2100" b="0" i="1" smtClean="0">
                        <a:latin typeface="Cambria Math" panose="02040503050406030204" pitchFamily="18" charset="0"/>
                      </a:rPr>
                      <m:t>−</m:t>
                    </m:r>
                    <m:r>
                      <a:rPr lang="en-US" sz="2100" b="0" i="1" smtClean="0">
                        <a:latin typeface="Cambria Math" panose="02040503050406030204" pitchFamily="18" charset="0"/>
                      </a:rPr>
                      <m:t>𝛼</m:t>
                    </m:r>
                    <m:r>
                      <a:rPr lang="en-US" sz="2100" b="0" i="1" smtClean="0">
                        <a:latin typeface="Cambria Math" panose="02040503050406030204" pitchFamily="18" charset="0"/>
                      </a:rPr>
                      <m:t>𝑣</m:t>
                    </m:r>
                    <m:r>
                      <a:rPr lang="en-US" sz="2100" b="0" i="1" smtClean="0">
                        <a:latin typeface="Cambria Math" panose="02040503050406030204" pitchFamily="18" charset="0"/>
                      </a:rPr>
                      <m:t>+</m:t>
                    </m:r>
                    <m:r>
                      <a:rPr lang="en-US" sz="2100" b="0" i="1" smtClean="0">
                        <a:latin typeface="Cambria Math" panose="02040503050406030204" pitchFamily="18" charset="0"/>
                      </a:rPr>
                      <m:t>𝑒</m:t>
                    </m:r>
                  </m:oMath>
                </a14:m>
                <a:endParaRPr lang="en-US" sz="2100" dirty="0"/>
              </a:p>
              <a:p>
                <a:pPr lvl="1"/>
                <a:r>
                  <a:rPr lang="en-US" sz="2100" dirty="0"/>
                  <a:t>Transparent pricing firm: Pay </a:t>
                </a:r>
                <a14:m>
                  <m:oMath xmlns:m="http://schemas.openxmlformats.org/officeDocument/2006/math">
                    <m:r>
                      <a:rPr lang="en-US" sz="2100" b="0" i="1" smtClean="0">
                        <a:latin typeface="Cambria Math" panose="02040503050406030204" pitchFamily="18" charset="0"/>
                      </a:rPr>
                      <m:t>𝑐</m:t>
                    </m:r>
                  </m:oMath>
                </a14:m>
                <a:endParaRPr lang="en-US" sz="2100" dirty="0"/>
              </a:p>
              <a:p>
                <a:pPr lvl="1"/>
                <a:r>
                  <a:rPr lang="en-US" sz="2100" dirty="0"/>
                  <a:t>If </a:t>
                </a:r>
                <a14:m>
                  <m:oMath xmlns:m="http://schemas.openxmlformats.org/officeDocument/2006/math">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𝑒</m:t>
                        </m:r>
                      </m:num>
                      <m:den>
                        <m:r>
                          <a:rPr lang="en-US" sz="2100" b="0" i="1" smtClean="0">
                            <a:latin typeface="Cambria Math" panose="02040503050406030204" pitchFamily="18" charset="0"/>
                          </a:rPr>
                          <m:t>𝛼</m:t>
                        </m:r>
                      </m:den>
                    </m:f>
                    <m:r>
                      <a:rPr lang="en-US" sz="2100" b="0" i="1" smtClean="0">
                        <a:latin typeface="Cambria Math" panose="02040503050406030204" pitchFamily="18" charset="0"/>
                      </a:rPr>
                      <m:t>&lt;</m:t>
                    </m:r>
                    <m:r>
                      <a:rPr lang="en-US" sz="2100" b="0" i="1" smtClean="0">
                        <a:latin typeface="Cambria Math" panose="02040503050406030204" pitchFamily="18" charset="0"/>
                      </a:rPr>
                      <m:t>𝑣</m:t>
                    </m:r>
                  </m:oMath>
                </a14:m>
                <a:r>
                  <a:rPr lang="en-US" sz="2100" dirty="0"/>
                  <a:t>, the sophisticate will never choose the transparent firm!</a:t>
                </a:r>
              </a:p>
            </p:txBody>
          </p:sp>
        </mc:Choice>
        <mc:Fallback xmlns="">
          <p:sp>
            <p:nvSpPr>
              <p:cNvPr id="6" name="Content Placeholder 2">
                <a:extLst>
                  <a:ext uri="{FF2B5EF4-FFF2-40B4-BE49-F238E27FC236}">
                    <a16:creationId xmlns:a16="http://schemas.microsoft.com/office/drawing/2014/main" id="{D6F54F02-1BA2-BB9D-B265-0F8A9430A590}"/>
                  </a:ext>
                </a:extLst>
              </p:cNvPr>
              <p:cNvSpPr txBox="1">
                <a:spLocks noRot="1" noChangeAspect="1" noMove="1" noResize="1" noEditPoints="1" noAdjustHandles="1" noChangeArrowheads="1" noChangeShapeType="1" noTextEdit="1"/>
              </p:cNvSpPr>
              <p:nvPr/>
            </p:nvSpPr>
            <p:spPr>
              <a:xfrm>
                <a:off x="914400" y="1255721"/>
                <a:ext cx="10708639" cy="5401424"/>
              </a:xfrm>
              <a:prstGeom prst="rect">
                <a:avLst/>
              </a:prstGeom>
              <a:blipFill>
                <a:blip r:embed="rId3"/>
                <a:stretch>
                  <a:fillRect l="-1303" t="-1874"/>
                </a:stretch>
              </a:blipFill>
            </p:spPr>
            <p:txBody>
              <a:bodyPr/>
              <a:lstStyle/>
              <a:p>
                <a:r>
                  <a:rPr lang="en-US">
                    <a:noFill/>
                  </a:rPr>
                  <a:t> </a:t>
                </a:r>
              </a:p>
            </p:txBody>
          </p:sp>
        </mc:Fallback>
      </mc:AlternateContent>
    </p:spTree>
    <p:extLst>
      <p:ext uri="{BB962C8B-B14F-4D97-AF65-F5344CB8AC3E}">
        <p14:creationId xmlns:p14="http://schemas.microsoft.com/office/powerpoint/2010/main" val="401386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5BC7-B4DC-0B97-1CE5-64062C46FB7B}"/>
              </a:ext>
            </a:extLst>
          </p:cNvPr>
          <p:cNvSpPr>
            <a:spLocks noGrp="1"/>
          </p:cNvSpPr>
          <p:nvPr>
            <p:ph type="title"/>
          </p:nvPr>
        </p:nvSpPr>
        <p:spPr/>
        <p:txBody>
          <a:bodyPr/>
          <a:lstStyle/>
          <a:p>
            <a:r>
              <a:rPr lang="en-US" dirty="0"/>
              <a:t>What is going on here?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D4E614-2CF6-7FC1-0D99-943BFC46A598}"/>
                  </a:ext>
                </a:extLst>
              </p:cNvPr>
              <p:cNvSpPr>
                <a:spLocks noGrp="1"/>
              </p:cNvSpPr>
              <p:nvPr>
                <p:ph idx="1"/>
              </p:nvPr>
            </p:nvSpPr>
            <p:spPr/>
            <p:txBody>
              <a:bodyPr>
                <a:normAutofit fontScale="92500" lnSpcReduction="10000"/>
              </a:bodyPr>
              <a:lstStyle/>
              <a:p>
                <a:r>
                  <a:rPr lang="en-US" dirty="0"/>
                  <a:t>An obvious </a:t>
                </a:r>
                <a:r>
                  <a:rPr lang="en-US" b="1" dirty="0"/>
                  <a:t>inefficiency</a:t>
                </a:r>
              </a:p>
              <a:p>
                <a:pPr lvl="1"/>
                <a:r>
                  <a:rPr lang="en-US" dirty="0"/>
                  <a:t>Everyone consumes the add-on.</a:t>
                </a:r>
              </a:p>
              <a:p>
                <a:pPr lvl="1"/>
                <a:r>
                  <a:rPr lang="en-US" dirty="0"/>
                  <a:t>Add-on costs </a:t>
                </a:r>
                <a14:m>
                  <m:oMath xmlns:m="http://schemas.openxmlformats.org/officeDocument/2006/math">
                    <m:r>
                      <a:rPr lang="en-US" b="0" i="1" smtClean="0">
                        <a:latin typeface="Cambria Math" panose="02040503050406030204" pitchFamily="18" charset="0"/>
                      </a:rPr>
                      <m:t>0</m:t>
                    </m:r>
                  </m:oMath>
                </a14:m>
                <a:r>
                  <a:rPr lang="en-US" dirty="0"/>
                  <a:t> for the firm to produce but </a:t>
                </a:r>
                <a14:m>
                  <m:oMath xmlns:m="http://schemas.openxmlformats.org/officeDocument/2006/math">
                    <m:r>
                      <a:rPr lang="en-US" sz="2400" b="0" i="1" smtClean="0">
                        <a:latin typeface="Cambria Math" panose="02040503050406030204" pitchFamily="18" charset="0"/>
                      </a:rPr>
                      <m:t>𝑒</m:t>
                    </m:r>
                  </m:oMath>
                </a14:m>
                <a:r>
                  <a:rPr lang="en-US" dirty="0"/>
                  <a:t> for the consumer. </a:t>
                </a:r>
              </a:p>
              <a:p>
                <a:pPr lvl="2"/>
                <a:r>
                  <a:rPr lang="en-US" dirty="0"/>
                  <a:t>So it’s bad if the consumer is producing it</a:t>
                </a:r>
              </a:p>
              <a:p>
                <a:pPr lvl="2"/>
                <a:r>
                  <a:rPr lang="en-US" dirty="0"/>
                  <a:t>Ask TA Matt about frantically printing Ryanair boarding passes at 2:00 AM in Dublin…</a:t>
                </a:r>
              </a:p>
              <a:p>
                <a:r>
                  <a:rPr lang="en-US" b="1" dirty="0"/>
                  <a:t>Shrouding can survive competition.</a:t>
                </a:r>
                <a:r>
                  <a:rPr lang="en-US" dirty="0"/>
                  <a:t> This is surprising! </a:t>
                </a:r>
              </a:p>
              <a:p>
                <a:pPr lvl="1"/>
                <a:r>
                  <a:rPr lang="en-US" dirty="0"/>
                  <a:t>Overturns a common market-optimist intuition.</a:t>
                </a:r>
              </a:p>
              <a:p>
                <a:pPr lvl="1"/>
                <a:r>
                  <a:rPr lang="en-US" sz="1600" dirty="0">
                    <a:effectLst/>
                  </a:rPr>
                  <a:t>Carl Shapiro (1995) on Kodak: </a:t>
                </a:r>
                <a:r>
                  <a:rPr lang="en-US" sz="1600" b="1" i="1" dirty="0">
                    <a:effectLst/>
                  </a:rPr>
                  <a:t>A manufacturer could capture profits by raising its [base-good] prices above market levels (i.e., closer to cost), lowering its aftermarket prices below market levels (i.e., closer to cost), and informing buyers that its overall systems price is at or below market. </a:t>
                </a:r>
                <a:r>
                  <a:rPr lang="en-US" sz="1600" i="1" dirty="0">
                    <a:effectLst/>
                  </a:rPr>
                  <a:t>In this fashion, the manufacturer could eliminate some or all of the deadweight loss, attract consumers by offering a lower total cost of ownership, and still capture as profits some of the eliminated deadweight loss. In other words, and unlike traditional monopoly power, the manufacturers have a direct incentive to eliminate even the small inefficiency caused by poor consumer information. </a:t>
                </a:r>
                <a:endParaRPr lang="en-US" sz="1600" i="1" dirty="0"/>
              </a:p>
              <a:p>
                <a:r>
                  <a:rPr lang="en-US" dirty="0"/>
                  <a:t>When and why doesn’t this argument go through?</a:t>
                </a:r>
              </a:p>
              <a:p>
                <a:pPr lvl="1"/>
                <a:r>
                  <a:rPr lang="en-US" dirty="0"/>
                  <a:t>Recall equilibrium c</a:t>
                </a:r>
                <a:r>
                  <a:rPr lang="en-US" dirty="0">
                    <a:effectLst/>
                  </a:rPr>
                  <a:t>ondition: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𝑒</m:t>
                        </m:r>
                      </m:num>
                      <m:den>
                        <m:r>
                          <a:rPr lang="en-US" sz="2400" b="0" i="1" smtClean="0">
                            <a:latin typeface="Cambria Math" panose="02040503050406030204" pitchFamily="18" charset="0"/>
                          </a:rPr>
                          <m:t>𝛼</m:t>
                        </m:r>
                      </m:den>
                    </m:f>
                    <m:r>
                      <a:rPr lang="en-US" sz="2400" b="0" i="1" smtClean="0">
                        <a:latin typeface="Cambria Math" panose="02040503050406030204" pitchFamily="18" charset="0"/>
                      </a:rPr>
                      <m:t>&lt;</m:t>
                    </m:r>
                    <m:r>
                      <a:rPr lang="en-US" sz="2400" b="0" i="1" smtClean="0">
                        <a:latin typeface="Cambria Math" panose="02040503050406030204" pitchFamily="18" charset="0"/>
                      </a:rPr>
                      <m:t>𝑣</m:t>
                    </m:r>
                  </m:oMath>
                </a14:m>
                <a:endParaRPr lang="en-US" b="1" dirty="0">
                  <a:effectLst/>
                </a:endParaRPr>
              </a:p>
              <a:p>
                <a:pPr lvl="1"/>
                <a:r>
                  <a:rPr lang="en-US" dirty="0"/>
                  <a:t>If many naïve people </a:t>
                </a:r>
                <a:r>
                  <a:rPr lang="en-US" dirty="0">
                    <a:effectLst/>
                  </a:rPr>
                  <a:t>(</a:t>
                </a:r>
                <a14:m>
                  <m:oMath xmlns:m="http://schemas.openxmlformats.org/officeDocument/2006/math">
                    <m:r>
                      <a:rPr lang="en-US" sz="2400" b="0" i="1" smtClean="0">
                        <a:latin typeface="Cambria Math" panose="02040503050406030204" pitchFamily="18" charset="0"/>
                      </a:rPr>
                      <m:t>𝛼</m:t>
                    </m:r>
                  </m:oMath>
                </a14:m>
                <a:r>
                  <a:rPr lang="en-US" dirty="0">
                    <a:effectLst/>
                  </a:rPr>
                  <a:t> </a:t>
                </a:r>
                <a:r>
                  <a:rPr lang="en-US" dirty="0"/>
                  <a:t>high</a:t>
                </a:r>
                <a:r>
                  <a:rPr lang="en-US" dirty="0">
                    <a:effectLst/>
                  </a:rPr>
                  <a:t>) base price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 </m:t>
                    </m:r>
                  </m:oMath>
                </a14:m>
                <a:r>
                  <a:rPr lang="en-US" dirty="0">
                    <a:effectLst/>
                  </a:rPr>
                  <a:t>can be much lower </a:t>
                </a:r>
                <a:r>
                  <a:rPr lang="en-US" dirty="0"/>
                  <a:t>at shrouding firms. Sophisticates want to take advantage of this </a:t>
                </a:r>
                <a:r>
                  <a:rPr lang="en-US" b="1" dirty="0"/>
                  <a:t>cross-subsidy from </a:t>
                </a:r>
                <a:r>
                  <a:rPr lang="en-US" b="1" dirty="0" err="1"/>
                  <a:t>naifs</a:t>
                </a:r>
                <a:r>
                  <a:rPr lang="en-US" dirty="0"/>
                  <a:t>!</a:t>
                </a:r>
              </a:p>
              <a:p>
                <a:pPr lvl="1"/>
                <a:r>
                  <a:rPr lang="en-US" dirty="0"/>
                  <a:t>This is only worthwhile if s</a:t>
                </a:r>
                <a:r>
                  <a:rPr lang="en-US" dirty="0">
                    <a:effectLst/>
                  </a:rPr>
                  <a:t>ubstitution not too costly (</a:t>
                </a:r>
                <a14:m>
                  <m:oMath xmlns:m="http://schemas.openxmlformats.org/officeDocument/2006/math">
                    <m:r>
                      <a:rPr lang="en-US" sz="2400" b="0" i="1" smtClean="0">
                        <a:latin typeface="Cambria Math" panose="02040503050406030204" pitchFamily="18" charset="0"/>
                      </a:rPr>
                      <m:t>𝑒</m:t>
                    </m:r>
                  </m:oMath>
                </a14:m>
                <a:r>
                  <a:rPr lang="en-US" dirty="0">
                    <a:effectLst/>
                  </a:rPr>
                  <a:t> low)</a:t>
                </a:r>
              </a:p>
              <a:p>
                <a:endParaRPr lang="en-US" dirty="0">
                  <a:effectLst/>
                </a:endParaRPr>
              </a:p>
              <a:p>
                <a:endParaRPr lang="en-US" dirty="0">
                  <a:effectLst/>
                </a:endParaRPr>
              </a:p>
              <a:p>
                <a:pPr lvl="1"/>
                <a:endParaRPr lang="en-US" dirty="0"/>
              </a:p>
            </p:txBody>
          </p:sp>
        </mc:Choice>
        <mc:Fallback xmlns="">
          <p:sp>
            <p:nvSpPr>
              <p:cNvPr id="3" name="Content Placeholder 2">
                <a:extLst>
                  <a:ext uri="{FF2B5EF4-FFF2-40B4-BE49-F238E27FC236}">
                    <a16:creationId xmlns:a16="http://schemas.microsoft.com/office/drawing/2014/main" id="{0DD4E614-2CF6-7FC1-0D99-943BFC46A598}"/>
                  </a:ext>
                </a:extLst>
              </p:cNvPr>
              <p:cNvSpPr>
                <a:spLocks noGrp="1" noRot="1" noChangeAspect="1" noMove="1" noResize="1" noEditPoints="1" noAdjustHandles="1" noChangeArrowheads="1" noChangeShapeType="1" noTextEdit="1"/>
              </p:cNvSpPr>
              <p:nvPr>
                <p:ph idx="1"/>
              </p:nvPr>
            </p:nvSpPr>
            <p:spPr>
              <a:blipFill>
                <a:blip r:embed="rId3"/>
                <a:stretch>
                  <a:fillRect l="-924" t="-2347" r="-693" b="-2347"/>
                </a:stretch>
              </a:blipFill>
            </p:spPr>
            <p:txBody>
              <a:bodyPr/>
              <a:lstStyle/>
              <a:p>
                <a:r>
                  <a:rPr lang="en-US">
                    <a:noFill/>
                  </a:rPr>
                  <a:t> </a:t>
                </a:r>
              </a:p>
            </p:txBody>
          </p:sp>
        </mc:Fallback>
      </mc:AlternateContent>
    </p:spTree>
    <p:extLst>
      <p:ext uri="{BB962C8B-B14F-4D97-AF65-F5344CB8AC3E}">
        <p14:creationId xmlns:p14="http://schemas.microsoft.com/office/powerpoint/2010/main" val="25768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54B3-F33B-015E-C152-DC4952591CBA}"/>
              </a:ext>
            </a:extLst>
          </p:cNvPr>
          <p:cNvSpPr>
            <a:spLocks noGrp="1"/>
          </p:cNvSpPr>
          <p:nvPr>
            <p:ph type="title"/>
          </p:nvPr>
        </p:nvSpPr>
        <p:spPr/>
        <p:txBody>
          <a:bodyPr/>
          <a:lstStyle/>
          <a:p>
            <a:r>
              <a:rPr lang="en-US" dirty="0"/>
              <a:t>The curse of debiasing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AFD0CA-60D9-C105-EEF0-61CAD7A50312}"/>
                  </a:ext>
                </a:extLst>
              </p:cNvPr>
              <p:cNvSpPr>
                <a:spLocks noGrp="1"/>
              </p:cNvSpPr>
              <p:nvPr>
                <p:ph idx="1"/>
              </p:nvPr>
            </p:nvSpPr>
            <p:spPr/>
            <p:txBody>
              <a:bodyPr>
                <a:normAutofit lnSpcReduction="10000"/>
              </a:bodyPr>
              <a:lstStyle/>
              <a:p>
                <a:r>
                  <a:rPr lang="en-US" dirty="0"/>
                  <a:t>What about educational campaigns? </a:t>
                </a:r>
              </a:p>
              <a:p>
                <a:pPr>
                  <a:buFont typeface="Arial" panose="020B0604020202020204" pitchFamily="34" charset="0"/>
                  <a:buChar char="•"/>
                </a:pPr>
                <a:r>
                  <a:rPr lang="en-US" dirty="0">
                    <a:effectLst/>
                  </a:rPr>
                  <a:t>An example. </a:t>
                </a:r>
              </a:p>
              <a:p>
                <a:pPr lvl="1"/>
                <a:r>
                  <a:rPr lang="en-US" dirty="0">
                    <a:effectLst/>
                  </a:rPr>
                  <a:t>“Other airlines will surprise you by charging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oMath>
                </a14:m>
                <a:r>
                  <a:rPr lang="en-US" dirty="0">
                    <a:effectLst/>
                  </a:rPr>
                  <a:t>for add-ons” </a:t>
                </a:r>
              </a:p>
              <a:p>
                <a:pPr marL="742950" lvl="1" indent="-285750">
                  <a:buFont typeface="Arial" panose="020B0604020202020204" pitchFamily="34" charset="0"/>
                  <a:buChar char="•"/>
                </a:pPr>
                <a:r>
                  <a:rPr lang="en-US" dirty="0">
                    <a:effectLst/>
                  </a:rPr>
                  <a:t>“We charge you only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m:t>
                    </m:r>
                    <m:r>
                      <a:rPr lang="en-US" b="0" i="1" smtClean="0">
                        <a:latin typeface="Cambria Math" panose="02040503050406030204" pitchFamily="18" charset="0"/>
                      </a:rPr>
                      <m:t>𝑣</m:t>
                    </m:r>
                    <m:r>
                      <a:rPr lang="en-US" b="0" i="1" smtClean="0">
                        <a:latin typeface="Cambria Math" panose="02040503050406030204" pitchFamily="18" charset="0"/>
                      </a:rPr>
                      <m:t> </m:t>
                    </m:r>
                  </m:oMath>
                </a14:m>
                <a:r>
                  <a:rPr lang="en-US" dirty="0">
                    <a:effectLst/>
                  </a:rPr>
                  <a:t>for add-ons” </a:t>
                </a:r>
              </a:p>
              <a:p>
                <a:pPr marL="742950" lvl="1" indent="-285750">
                  <a:buFont typeface="Arial" panose="020B0604020202020204" pitchFamily="34" charset="0"/>
                  <a:buChar char="•"/>
                </a:pPr>
                <a:r>
                  <a:rPr lang="en-US" dirty="0">
                    <a:effectLst/>
                  </a:rPr>
                  <a:t>“The total cost of your flight will be lower if you choose us”</a:t>
                </a:r>
              </a:p>
              <a:p>
                <a:pPr marL="285750" indent="-285750"/>
                <a:r>
                  <a:rPr lang="en-US" dirty="0">
                    <a:effectLst/>
                  </a:rPr>
                  <a:t>Would a transparent airline (TA) have an incentive to run this campaign</a:t>
                </a:r>
                <a:r>
                  <a:rPr lang="en-US" dirty="0"/>
                  <a:t>?</a:t>
                </a:r>
              </a:p>
              <a:p>
                <a:pPr marL="285750" indent="-285750"/>
                <a:r>
                  <a:rPr lang="en-US" dirty="0">
                    <a:effectLst/>
                  </a:rPr>
                  <a:t>Campaign turns some fraction of </a:t>
                </a:r>
                <a:r>
                  <a:rPr lang="en-US" dirty="0" err="1">
                    <a:effectLst/>
                  </a:rPr>
                  <a:t>naifs</a:t>
                </a:r>
                <a:r>
                  <a:rPr lang="en-US" dirty="0">
                    <a:effectLst/>
                  </a:rPr>
                  <a:t> into sophs. </a:t>
                </a:r>
              </a:p>
              <a:p>
                <a:pPr marL="742950" lvl="1" indent="-285750"/>
                <a:r>
                  <a:rPr lang="en-US" dirty="0"/>
                  <a:t>People who stay soph: Don’t use TA, exploit cross-subsidies</a:t>
                </a:r>
              </a:p>
              <a:p>
                <a:pPr marL="742950" lvl="1" indent="-285750"/>
                <a:r>
                  <a:rPr lang="en-US" dirty="0">
                    <a:effectLst/>
                  </a:rPr>
                  <a:t>People who stay naï</a:t>
                </a:r>
                <a:r>
                  <a:rPr lang="en-US" dirty="0"/>
                  <a:t>ve: Don’t use TA, can’t account for add-on costs</a:t>
                </a:r>
              </a:p>
              <a:p>
                <a:pPr marL="742950" lvl="1" indent="-285750"/>
                <a:r>
                  <a:rPr lang="en-US" dirty="0">
                    <a:effectLst/>
                  </a:rPr>
                  <a:t>People </a:t>
                </a:r>
                <a:r>
                  <a:rPr lang="en-US" dirty="0"/>
                  <a:t>who change from naïve to soph: Don’t use TA, exploit cross-subsidies – the campaign makes them plan ahead for the add-ons!</a:t>
                </a:r>
              </a:p>
              <a:p>
                <a:pPr marL="285750" indent="-285750"/>
                <a:r>
                  <a:rPr lang="en-US" dirty="0"/>
                  <a:t>Generally unprofitable to make consumers sophisticated</a:t>
                </a:r>
              </a:p>
            </p:txBody>
          </p:sp>
        </mc:Choice>
        <mc:Fallback xmlns="">
          <p:sp>
            <p:nvSpPr>
              <p:cNvPr id="3" name="Content Placeholder 2">
                <a:extLst>
                  <a:ext uri="{FF2B5EF4-FFF2-40B4-BE49-F238E27FC236}">
                    <a16:creationId xmlns:a16="http://schemas.microsoft.com/office/drawing/2014/main" id="{F1AFD0CA-60D9-C105-EEF0-61CAD7A50312}"/>
                  </a:ext>
                </a:extLst>
              </p:cNvPr>
              <p:cNvSpPr>
                <a:spLocks noGrp="1" noRot="1" noChangeAspect="1" noMove="1" noResize="1" noEditPoints="1" noAdjustHandles="1" noChangeArrowheads="1" noChangeShapeType="1" noTextEdit="1"/>
              </p:cNvSpPr>
              <p:nvPr>
                <p:ph idx="1"/>
              </p:nvPr>
            </p:nvSpPr>
            <p:spPr>
              <a:blipFill>
                <a:blip r:embed="rId3"/>
                <a:stretch>
                  <a:fillRect l="-1039" t="-2582"/>
                </a:stretch>
              </a:blipFill>
            </p:spPr>
            <p:txBody>
              <a:bodyPr/>
              <a:lstStyle/>
              <a:p>
                <a:r>
                  <a:rPr lang="en-US">
                    <a:noFill/>
                  </a:rPr>
                  <a:t> </a:t>
                </a:r>
              </a:p>
            </p:txBody>
          </p:sp>
        </mc:Fallback>
      </mc:AlternateContent>
    </p:spTree>
    <p:extLst>
      <p:ext uri="{BB962C8B-B14F-4D97-AF65-F5344CB8AC3E}">
        <p14:creationId xmlns:p14="http://schemas.microsoft.com/office/powerpoint/2010/main" val="19296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1BCD-A0EF-EB39-EBED-435986F32043}"/>
              </a:ext>
            </a:extLst>
          </p:cNvPr>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A8D97-0B2D-9A8D-00A6-95E3404B47B3}"/>
                  </a:ext>
                </a:extLst>
              </p:cNvPr>
              <p:cNvSpPr>
                <a:spLocks noGrp="1"/>
              </p:cNvSpPr>
              <p:nvPr>
                <p:ph idx="1"/>
              </p:nvPr>
            </p:nvSpPr>
            <p:spPr/>
            <p:txBody>
              <a:bodyPr>
                <a:normAutofit fontScale="92500" lnSpcReduction="10000"/>
              </a:bodyPr>
              <a:lstStyle/>
              <a:p>
                <a:r>
                  <a:rPr lang="en-US" dirty="0"/>
                  <a:t>The cycle of exploitation</a:t>
                </a:r>
              </a:p>
              <a:p>
                <a:pPr lvl="1"/>
                <a:r>
                  <a:rPr lang="en-US" dirty="0"/>
                  <a:t>Firms exploit naïve consumers with loss leader pricing and shrouded add-on fees</a:t>
                </a:r>
              </a:p>
              <a:p>
                <a:pPr lvl="1"/>
                <a:r>
                  <a:rPr lang="en-US" dirty="0"/>
                  <a:t>Sophisticated consumers exploit firms by planning ahead</a:t>
                </a:r>
              </a:p>
              <a:p>
                <a:pPr lvl="1"/>
                <a:r>
                  <a:rPr lang="en-US" dirty="0">
                    <a:effectLst/>
                  </a:rPr>
                  <a:t>No one wants to deviate except </a:t>
                </a:r>
                <a:r>
                  <a:rPr lang="en-US" dirty="0" err="1">
                    <a:effectLst/>
                  </a:rPr>
                  <a:t>naifs</a:t>
                </a:r>
                <a:r>
                  <a:rPr lang="en-US" dirty="0"/>
                  <a:t>, a</a:t>
                </a:r>
                <a:r>
                  <a:rPr lang="en-US" dirty="0">
                    <a:effectLst/>
                  </a:rPr>
                  <a:t>nd they don’t know any better</a:t>
                </a:r>
              </a:p>
              <a:p>
                <a:r>
                  <a:rPr lang="en-US" dirty="0"/>
                  <a:t>Curse of debiasing: Firms have no incentive to educate consumers</a:t>
                </a:r>
              </a:p>
              <a:p>
                <a:r>
                  <a:rPr lang="en-US" dirty="0"/>
                  <a:t>This equilibrium is often bad</a:t>
                </a:r>
              </a:p>
              <a:p>
                <a:pPr lvl="1"/>
                <a:r>
                  <a:rPr lang="en-US" b="1" dirty="0">
                    <a:effectLst/>
                  </a:rPr>
                  <a:t>Inefficient</a:t>
                </a:r>
                <a:r>
                  <a:rPr lang="en-US" dirty="0">
                    <a:effectLst/>
                  </a:rPr>
                  <a:t> because sophs engage in wasteful production (cost </a:t>
                </a:r>
                <a14:m>
                  <m:oMath xmlns:m="http://schemas.openxmlformats.org/officeDocument/2006/math">
                    <m:r>
                      <a:rPr lang="en-US" b="0" i="1" smtClean="0">
                        <a:latin typeface="Cambria Math" panose="02040503050406030204" pitchFamily="18" charset="0"/>
                      </a:rPr>
                      <m:t>𝑒</m:t>
                    </m:r>
                  </m:oMath>
                </a14:m>
                <a:r>
                  <a:rPr lang="en-US" dirty="0">
                    <a:effectLst/>
                  </a:rPr>
                  <a:t> vs. </a:t>
                </a:r>
                <a14:m>
                  <m:oMath xmlns:m="http://schemas.openxmlformats.org/officeDocument/2006/math">
                    <m:r>
                      <a:rPr lang="en-US" b="0" i="1" smtClean="0">
                        <a:latin typeface="Cambria Math" panose="02040503050406030204" pitchFamily="18" charset="0"/>
                      </a:rPr>
                      <m:t>0</m:t>
                    </m:r>
                  </m:oMath>
                </a14:m>
                <a:r>
                  <a:rPr lang="en-US" dirty="0">
                    <a:effectLst/>
                  </a:rPr>
                  <a:t> of add-on) </a:t>
                </a:r>
              </a:p>
              <a:p>
                <a:pPr lvl="1"/>
                <a:r>
                  <a:rPr lang="en-US" dirty="0"/>
                  <a:t>Effect on </a:t>
                </a:r>
                <a:r>
                  <a:rPr lang="en-US" b="1" dirty="0"/>
                  <a:t>equality</a:t>
                </a:r>
                <a:r>
                  <a:rPr lang="en-US" dirty="0"/>
                  <a:t> is ambiguous. Constitutes a transfer from </a:t>
                </a:r>
                <a:r>
                  <a:rPr lang="en-US" dirty="0" err="1"/>
                  <a:t>naifs</a:t>
                </a:r>
                <a:r>
                  <a:rPr lang="en-US" dirty="0"/>
                  <a:t> to sophs.</a:t>
                </a:r>
              </a:p>
              <a:p>
                <a:pPr lvl="2"/>
                <a:r>
                  <a:rPr lang="en-US" dirty="0"/>
                  <a:t>Bad if </a:t>
                </a:r>
                <a:r>
                  <a:rPr lang="en-US" dirty="0" err="1"/>
                  <a:t>naifs</a:t>
                </a:r>
                <a:r>
                  <a:rPr lang="en-US" dirty="0"/>
                  <a:t> have higher MU </a:t>
                </a:r>
              </a:p>
              <a:p>
                <a:pPr lvl="3"/>
                <a:r>
                  <a:rPr lang="en-US" dirty="0" err="1"/>
                  <a:t>e.g</a:t>
                </a:r>
                <a:r>
                  <a:rPr lang="en-US" dirty="0"/>
                  <a:t>, </a:t>
                </a:r>
                <a:r>
                  <a:rPr lang="en-US" dirty="0" err="1"/>
                  <a:t>naifs</a:t>
                </a:r>
                <a:r>
                  <a:rPr lang="en-US" dirty="0"/>
                  <a:t> are vulnerable and constantly exploited</a:t>
                </a:r>
              </a:p>
              <a:p>
                <a:pPr lvl="2"/>
                <a:r>
                  <a:rPr lang="en-US" dirty="0"/>
                  <a:t>Good if sophs have higher MU </a:t>
                </a:r>
              </a:p>
              <a:p>
                <a:pPr lvl="3"/>
                <a:r>
                  <a:rPr lang="en-US" dirty="0" err="1"/>
                  <a:t>e.g</a:t>
                </a:r>
                <a:r>
                  <a:rPr lang="en-US" dirty="0"/>
                  <a:t>, the only people who are inattentive to add-on fees are rich people who can afford them</a:t>
                </a:r>
              </a:p>
              <a:p>
                <a:pPr lvl="1"/>
                <a:r>
                  <a:rPr lang="en-US" b="1" dirty="0"/>
                  <a:t>Regulations that break equilibrium can be beneficial</a:t>
                </a:r>
                <a:r>
                  <a:rPr lang="en-US" dirty="0"/>
                  <a:t> (CARD act)</a:t>
                </a:r>
                <a:endParaRPr lang="en-US" dirty="0">
                  <a:effectLst/>
                </a:endParaRPr>
              </a:p>
              <a:p>
                <a:r>
                  <a:rPr lang="en-US" dirty="0">
                    <a:effectLst/>
                  </a:rPr>
                  <a:t>If you are personally a sophisticate… think about shopping at places with high add-on fees that you can avoid!</a:t>
                </a:r>
              </a:p>
              <a:p>
                <a:pPr lvl="1"/>
                <a:endParaRPr lang="en-US" dirty="0">
                  <a:effectLst/>
                </a:endParaRP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FDDA8D97-0B2D-9A8D-00A6-95E3404B47B3}"/>
                  </a:ext>
                </a:extLst>
              </p:cNvPr>
              <p:cNvSpPr>
                <a:spLocks noGrp="1" noRot="1" noChangeAspect="1" noMove="1" noResize="1" noEditPoints="1" noAdjustHandles="1" noChangeArrowheads="1" noChangeShapeType="1" noTextEdit="1"/>
              </p:cNvSpPr>
              <p:nvPr>
                <p:ph idx="1"/>
              </p:nvPr>
            </p:nvSpPr>
            <p:spPr>
              <a:blipFill>
                <a:blip r:embed="rId3"/>
                <a:stretch>
                  <a:fillRect l="-924" t="-2347" r="-346"/>
                </a:stretch>
              </a:blipFill>
            </p:spPr>
            <p:txBody>
              <a:bodyPr/>
              <a:lstStyle/>
              <a:p>
                <a:r>
                  <a:rPr lang="en-US">
                    <a:noFill/>
                  </a:rPr>
                  <a:t> </a:t>
                </a:r>
              </a:p>
            </p:txBody>
          </p:sp>
        </mc:Fallback>
      </mc:AlternateContent>
    </p:spTree>
    <p:extLst>
      <p:ext uri="{BB962C8B-B14F-4D97-AF65-F5344CB8AC3E}">
        <p14:creationId xmlns:p14="http://schemas.microsoft.com/office/powerpoint/2010/main" val="316151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2F98-BA93-DEE9-D687-5F77675F1668}"/>
              </a:ext>
            </a:extLst>
          </p:cNvPr>
          <p:cNvSpPr>
            <a:spLocks noGrp="1"/>
          </p:cNvSpPr>
          <p:nvPr>
            <p:ph type="title"/>
          </p:nvPr>
        </p:nvSpPr>
        <p:spPr/>
        <p:txBody>
          <a:bodyPr/>
          <a:lstStyle/>
          <a:p>
            <a:r>
              <a:rPr lang="en-US" dirty="0" err="1"/>
              <a:t>Hagmann</a:t>
            </a:r>
            <a:r>
              <a:rPr lang="en-US" dirty="0"/>
              <a:t>, Ho, and Loewenstein (2019): The political economy of nudges </a:t>
            </a:r>
          </a:p>
        </p:txBody>
      </p:sp>
    </p:spTree>
    <p:extLst>
      <p:ext uri="{BB962C8B-B14F-4D97-AF65-F5344CB8AC3E}">
        <p14:creationId xmlns:p14="http://schemas.microsoft.com/office/powerpoint/2010/main" val="3838359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1D57-CB30-EB4C-5A33-63C552182A7E}"/>
              </a:ext>
            </a:extLst>
          </p:cNvPr>
          <p:cNvSpPr>
            <a:spLocks noGrp="1"/>
          </p:cNvSpPr>
          <p:nvPr>
            <p:ph type="title"/>
          </p:nvPr>
        </p:nvSpPr>
        <p:spPr/>
        <p:txBody>
          <a:bodyPr/>
          <a:lstStyle/>
          <a:p>
            <a:r>
              <a:rPr lang="en-US" dirty="0"/>
              <a:t>Climate Nudges</a:t>
            </a:r>
          </a:p>
        </p:txBody>
      </p:sp>
      <p:pic>
        <p:nvPicPr>
          <p:cNvPr id="5" name="Content Placeholder 4" descr="A screenshot of a computer&#10;&#10;Description automatically generated">
            <a:extLst>
              <a:ext uri="{FF2B5EF4-FFF2-40B4-BE49-F238E27FC236}">
                <a16:creationId xmlns:a16="http://schemas.microsoft.com/office/drawing/2014/main" id="{5D75EF83-B6F0-F40F-E881-D133C76D1A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5797" y="877255"/>
            <a:ext cx="6476113" cy="3462230"/>
          </a:xfrm>
        </p:spPr>
      </p:pic>
      <p:cxnSp>
        <p:nvCxnSpPr>
          <p:cNvPr id="8" name="Straight Arrow Connector 7">
            <a:extLst>
              <a:ext uri="{FF2B5EF4-FFF2-40B4-BE49-F238E27FC236}">
                <a16:creationId xmlns:a16="http://schemas.microsoft.com/office/drawing/2014/main" id="{584D67DD-8DA4-7262-1380-605C435AA58F}"/>
              </a:ext>
            </a:extLst>
          </p:cNvPr>
          <p:cNvCxnSpPr>
            <a:cxnSpLocks/>
          </p:cNvCxnSpPr>
          <p:nvPr/>
        </p:nvCxnSpPr>
        <p:spPr>
          <a:xfrm>
            <a:off x="5174050" y="2741891"/>
            <a:ext cx="370702" cy="7599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poster of a couple of people riding bicycles&#10;&#10;Description automatically generated">
            <a:extLst>
              <a:ext uri="{FF2B5EF4-FFF2-40B4-BE49-F238E27FC236}">
                <a16:creationId xmlns:a16="http://schemas.microsoft.com/office/drawing/2014/main" id="{447DEB3C-6787-E32B-8974-6725250B0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390" y="168667"/>
            <a:ext cx="3816529" cy="3015665"/>
          </a:xfrm>
          <a:prstGeom prst="rect">
            <a:avLst/>
          </a:prstGeom>
        </p:spPr>
      </p:pic>
      <p:pic>
        <p:nvPicPr>
          <p:cNvPr id="1026" name="Picture 2" descr="A woman with a shower head with polar bears">
            <a:extLst>
              <a:ext uri="{FF2B5EF4-FFF2-40B4-BE49-F238E27FC236}">
                <a16:creationId xmlns:a16="http://schemas.microsoft.com/office/drawing/2014/main" id="{F8AD6C6D-604B-6EDF-1205-26EA5B6FAB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34" t="14370" r="34068" b="6013"/>
          <a:stretch/>
        </p:blipFill>
        <p:spPr bwMode="auto">
          <a:xfrm>
            <a:off x="6832600" y="3449678"/>
            <a:ext cx="4292600" cy="323965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F4748E2C-1084-F0DB-AA25-538FAC2D915F}"/>
              </a:ext>
            </a:extLst>
          </p:cNvPr>
          <p:cNvCxnSpPr>
            <a:cxnSpLocks/>
          </p:cNvCxnSpPr>
          <p:nvPr/>
        </p:nvCxnSpPr>
        <p:spPr>
          <a:xfrm flipH="1" flipV="1">
            <a:off x="9151551" y="4569186"/>
            <a:ext cx="259149" cy="12855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
            <a:extLst>
              <a:ext uri="{FF2B5EF4-FFF2-40B4-BE49-F238E27FC236}">
                <a16:creationId xmlns:a16="http://schemas.microsoft.com/office/drawing/2014/main" id="{F7C58C6A-8336-2933-4C2E-05EC210F1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21101"/>
            <a:ext cx="5530131" cy="31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5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21A8-8FBD-D9DC-3493-4D884A160518}"/>
              </a:ext>
            </a:extLst>
          </p:cNvPr>
          <p:cNvSpPr>
            <a:spLocks noGrp="1"/>
          </p:cNvSpPr>
          <p:nvPr>
            <p:ph type="title"/>
          </p:nvPr>
        </p:nvSpPr>
        <p:spPr/>
        <p:txBody>
          <a:bodyPr/>
          <a:lstStyle/>
          <a:p>
            <a:r>
              <a:rPr lang="en-US" dirty="0"/>
              <a:t>Climate Nudges</a:t>
            </a:r>
          </a:p>
        </p:txBody>
      </p:sp>
      <p:sp>
        <p:nvSpPr>
          <p:cNvPr id="3" name="Content Placeholder 2">
            <a:extLst>
              <a:ext uri="{FF2B5EF4-FFF2-40B4-BE49-F238E27FC236}">
                <a16:creationId xmlns:a16="http://schemas.microsoft.com/office/drawing/2014/main" id="{25056D9A-9307-D867-7796-A09F9DDA9969}"/>
              </a:ext>
            </a:extLst>
          </p:cNvPr>
          <p:cNvSpPr>
            <a:spLocks noGrp="1"/>
          </p:cNvSpPr>
          <p:nvPr>
            <p:ph idx="1"/>
          </p:nvPr>
        </p:nvSpPr>
        <p:spPr/>
        <p:txBody>
          <a:bodyPr/>
          <a:lstStyle/>
          <a:p>
            <a:pPr marL="0" indent="0">
              <a:buNone/>
            </a:pPr>
            <a:r>
              <a:rPr lang="en-US" sz="2400" i="1" dirty="0">
                <a:effectLst/>
              </a:rPr>
              <a:t>It has long been thought that to reduce environmental harm, the best approach is an economic incentive, perhaps a </a:t>
            </a:r>
            <a:r>
              <a:rPr lang="en-US" sz="2400" b="1" i="1" dirty="0">
                <a:effectLst/>
              </a:rPr>
              <a:t>corrective tax</a:t>
            </a:r>
            <a:r>
              <a:rPr lang="en-US" sz="2400" i="1" dirty="0">
                <a:effectLst/>
              </a:rPr>
              <a:t>. In recent years, however, increasing attention has been given to </a:t>
            </a:r>
            <a:r>
              <a:rPr lang="en-US" sz="2400" b="1" i="1" dirty="0">
                <a:effectLst/>
              </a:rPr>
              <a:t>non-monetary interventions including ‘nudges’, such as information disclosure, warnings, uses of social norms, and default rules.</a:t>
            </a:r>
            <a:r>
              <a:rPr lang="en-US" sz="2400" i="1" dirty="0">
                <a:effectLst/>
              </a:rPr>
              <a:t> A potentially promising intervention would automatically enroll people in green energy, subject to opt-out.</a:t>
            </a:r>
          </a:p>
          <a:p>
            <a:pPr marL="0" indent="0">
              <a:buNone/>
            </a:pPr>
            <a:r>
              <a:rPr lang="en-US" sz="2400" dirty="0"/>
              <a:t>Cass Sunstein (2021)</a:t>
            </a:r>
          </a:p>
          <a:p>
            <a:pPr marL="0" indent="0">
              <a:buNone/>
            </a:pPr>
            <a:endParaRPr lang="en-US" sz="2400" dirty="0"/>
          </a:p>
          <a:p>
            <a:pPr marL="0" indent="0">
              <a:buNone/>
            </a:pPr>
            <a:r>
              <a:rPr lang="en-US" b="1" dirty="0"/>
              <a:t>Critique: </a:t>
            </a:r>
            <a:r>
              <a:rPr lang="en-US" dirty="0"/>
              <a:t>non-monetary interventions typically have small effects (</a:t>
            </a:r>
            <a:r>
              <a:rPr lang="en-US" dirty="0" err="1"/>
              <a:t>DellaVigna</a:t>
            </a:r>
            <a:r>
              <a:rPr lang="en-US" dirty="0"/>
              <a:t> and </a:t>
            </a:r>
            <a:r>
              <a:rPr lang="en-US" dirty="0" err="1"/>
              <a:t>Linos</a:t>
            </a:r>
            <a:r>
              <a:rPr lang="en-US" dirty="0"/>
              <a:t> 2022), and optimal carbon tax is probably big.</a:t>
            </a:r>
          </a:p>
          <a:p>
            <a:pPr marL="0" indent="0">
              <a:buNone/>
            </a:pPr>
            <a:endParaRPr lang="en-US" dirty="0"/>
          </a:p>
          <a:p>
            <a:pPr marL="0" indent="0">
              <a:buNone/>
            </a:pPr>
            <a:r>
              <a:rPr lang="en-US" b="1" dirty="0"/>
              <a:t>Rejoinder: </a:t>
            </a:r>
            <a:r>
              <a:rPr lang="en-US" dirty="0"/>
              <a:t>Nudges are still better than nothing!</a:t>
            </a:r>
            <a:endParaRPr lang="en-US" sz="3200" dirty="0"/>
          </a:p>
          <a:p>
            <a:pPr marL="0" indent="0">
              <a:buNone/>
            </a:pPr>
            <a:endParaRPr lang="en-US" dirty="0"/>
          </a:p>
        </p:txBody>
      </p:sp>
    </p:spTree>
    <p:extLst>
      <p:ext uri="{BB962C8B-B14F-4D97-AF65-F5344CB8AC3E}">
        <p14:creationId xmlns:p14="http://schemas.microsoft.com/office/powerpoint/2010/main" val="246373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ext&#10;&#10;Description automatically generated">
            <a:extLst>
              <a:ext uri="{FF2B5EF4-FFF2-40B4-BE49-F238E27FC236}">
                <a16:creationId xmlns:a16="http://schemas.microsoft.com/office/drawing/2014/main" id="{94638D69-96EA-8E6F-571B-7351E7DC8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20" y="5367437"/>
            <a:ext cx="7535561" cy="1239069"/>
          </a:xfrm>
          <a:prstGeom prst="rect">
            <a:avLst/>
          </a:prstGeom>
        </p:spPr>
      </p:pic>
      <p:sp>
        <p:nvSpPr>
          <p:cNvPr id="2" name="Title 1">
            <a:extLst>
              <a:ext uri="{FF2B5EF4-FFF2-40B4-BE49-F238E27FC236}">
                <a16:creationId xmlns:a16="http://schemas.microsoft.com/office/drawing/2014/main" id="{54C911EC-2ACA-80F8-8703-1226D3E63976}"/>
              </a:ext>
            </a:extLst>
          </p:cNvPr>
          <p:cNvSpPr>
            <a:spLocks noGrp="1"/>
          </p:cNvSpPr>
          <p:nvPr>
            <p:ph type="title"/>
          </p:nvPr>
        </p:nvSpPr>
        <p:spPr/>
        <p:txBody>
          <a:bodyPr/>
          <a:lstStyle/>
          <a:p>
            <a:r>
              <a:rPr lang="en-US" dirty="0"/>
              <a:t>History of the carbon footprint</a:t>
            </a:r>
          </a:p>
        </p:txBody>
      </p:sp>
      <p:pic>
        <p:nvPicPr>
          <p:cNvPr id="5" name="Content Placeholder 4" descr="A screenshot of a calculator&#10;&#10;Description automatically generated">
            <a:extLst>
              <a:ext uri="{FF2B5EF4-FFF2-40B4-BE49-F238E27FC236}">
                <a16:creationId xmlns:a16="http://schemas.microsoft.com/office/drawing/2014/main" id="{B3A4E59E-6BED-C70E-384B-FFBE0B9E12D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5998" y="955675"/>
            <a:ext cx="7474683" cy="4289067"/>
          </a:xfrm>
        </p:spPr>
      </p:pic>
      <p:sp>
        <p:nvSpPr>
          <p:cNvPr id="6" name="TextBox 5">
            <a:extLst>
              <a:ext uri="{FF2B5EF4-FFF2-40B4-BE49-F238E27FC236}">
                <a16:creationId xmlns:a16="http://schemas.microsoft.com/office/drawing/2014/main" id="{D673F217-7526-5479-1F24-2FD5BFB61665}"/>
              </a:ext>
            </a:extLst>
          </p:cNvPr>
          <p:cNvSpPr txBox="1"/>
          <p:nvPr/>
        </p:nvSpPr>
        <p:spPr>
          <a:xfrm>
            <a:off x="7518400" y="3441900"/>
            <a:ext cx="4673600" cy="224676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Research Question</a:t>
            </a:r>
          </a:p>
          <a:p>
            <a:pPr algn="ctr"/>
            <a:endParaRPr lang="en-US" sz="2800" b="1" dirty="0">
              <a:solidFill>
                <a:srgbClr val="8C1515"/>
              </a:solidFill>
              <a:latin typeface="Arial" panose="020B0604020202020204" pitchFamily="34" charset="0"/>
              <a:cs typeface="Arial" panose="020B0604020202020204" pitchFamily="34" charset="0"/>
            </a:endParaRPr>
          </a:p>
          <a:p>
            <a:pPr algn="ctr"/>
            <a:r>
              <a:rPr lang="en-US" sz="2800" i="1" dirty="0">
                <a:latin typeface="Arial" panose="020B0604020202020204" pitchFamily="34" charset="0"/>
                <a:cs typeface="Arial" panose="020B0604020202020204" pitchFamily="34" charset="0"/>
              </a:rPr>
              <a:t>Does individual action “crowd out” support for systems-level interventions?</a:t>
            </a:r>
          </a:p>
        </p:txBody>
      </p:sp>
      <p:sp>
        <p:nvSpPr>
          <p:cNvPr id="7" name="Rectangle 6">
            <a:extLst>
              <a:ext uri="{FF2B5EF4-FFF2-40B4-BE49-F238E27FC236}">
                <a16:creationId xmlns:a16="http://schemas.microsoft.com/office/drawing/2014/main" id="{B9883CA7-6764-3306-A3CB-C8064A40DA1C}"/>
              </a:ext>
            </a:extLst>
          </p:cNvPr>
          <p:cNvSpPr/>
          <p:nvPr/>
        </p:nvSpPr>
        <p:spPr>
          <a:xfrm>
            <a:off x="537081" y="1136338"/>
            <a:ext cx="1267692" cy="1181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7B30C554-5ED8-3AE7-C720-B246700EB1B0}"/>
              </a:ext>
            </a:extLst>
          </p:cNvPr>
          <p:cNvSpPr txBox="1"/>
          <p:nvPr/>
        </p:nvSpPr>
        <p:spPr>
          <a:xfrm>
            <a:off x="8606830" y="239946"/>
            <a:ext cx="358517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BP popularized “carbon footprint”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Some claim that fossil fuel companies like climate nudges because they draw attention away from carbon tax proposals</a:t>
            </a:r>
          </a:p>
        </p:txBody>
      </p:sp>
    </p:spTree>
    <p:extLst>
      <p:ext uri="{BB962C8B-B14F-4D97-AF65-F5344CB8AC3E}">
        <p14:creationId xmlns:p14="http://schemas.microsoft.com/office/powerpoint/2010/main" val="200237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D293-5774-610E-7372-2176B4897F5C}"/>
              </a:ext>
            </a:extLst>
          </p:cNvPr>
          <p:cNvSpPr>
            <a:spLocks noGrp="1"/>
          </p:cNvSpPr>
          <p:nvPr>
            <p:ph type="title"/>
          </p:nvPr>
        </p:nvSpPr>
        <p:spPr/>
        <p:txBody>
          <a:bodyPr>
            <a:normAutofit/>
          </a:bodyPr>
          <a:lstStyle/>
          <a:p>
            <a:r>
              <a:rPr lang="en-US" dirty="0" err="1"/>
              <a:t>Hagmann</a:t>
            </a:r>
            <a:r>
              <a:rPr lang="en-US" dirty="0"/>
              <a:t>, Ho and Loewenstein (2022): Design</a:t>
            </a:r>
          </a:p>
        </p:txBody>
      </p:sp>
      <p:sp>
        <p:nvSpPr>
          <p:cNvPr id="3" name="Content Placeholder 2">
            <a:extLst>
              <a:ext uri="{FF2B5EF4-FFF2-40B4-BE49-F238E27FC236}">
                <a16:creationId xmlns:a16="http://schemas.microsoft.com/office/drawing/2014/main" id="{52A48D57-7A90-B592-C7F9-577637DE1D69}"/>
              </a:ext>
            </a:extLst>
          </p:cNvPr>
          <p:cNvSpPr>
            <a:spLocks noGrp="1"/>
          </p:cNvSpPr>
          <p:nvPr>
            <p:ph idx="1"/>
          </p:nvPr>
        </p:nvSpPr>
        <p:spPr/>
        <p:txBody>
          <a:bodyPr/>
          <a:lstStyle/>
          <a:p>
            <a:pPr marL="0" indent="0" algn="ctr">
              <a:buNone/>
            </a:pPr>
            <a:r>
              <a:rPr lang="en-US" i="1" dirty="0"/>
              <a:t>Choose the policies you would like to implement. “None of the above” is always an option.</a:t>
            </a:r>
            <a:endParaRPr lang="en-US" dirty="0"/>
          </a:p>
          <a:p>
            <a:r>
              <a:rPr lang="en-US" dirty="0"/>
              <a:t>Treatment 1:</a:t>
            </a:r>
            <a:endParaRPr lang="en-US" i="1" dirty="0"/>
          </a:p>
          <a:p>
            <a:pPr lvl="1">
              <a:buFont typeface="Wingdings" pitchFamily="2" charset="2"/>
              <a:buChar char="q"/>
            </a:pPr>
            <a:r>
              <a:rPr lang="en-US" i="1" dirty="0"/>
              <a:t> A $40/ton carbon tax</a:t>
            </a:r>
            <a:endParaRPr lang="en-US" dirty="0"/>
          </a:p>
          <a:p>
            <a:pPr lvl="1">
              <a:buFont typeface="Wingdings" pitchFamily="2" charset="2"/>
              <a:buChar char="q"/>
            </a:pPr>
            <a:r>
              <a:rPr lang="en-US" dirty="0"/>
              <a:t> </a:t>
            </a:r>
            <a:r>
              <a:rPr lang="en-US" i="1" dirty="0"/>
              <a:t>Setting renewable energy plans as default options</a:t>
            </a:r>
          </a:p>
          <a:p>
            <a:r>
              <a:rPr lang="en-US" dirty="0"/>
              <a:t>Treatment 2:</a:t>
            </a:r>
            <a:endParaRPr lang="en-US" i="1" dirty="0"/>
          </a:p>
          <a:p>
            <a:pPr lvl="1">
              <a:buFont typeface="Wingdings" pitchFamily="2" charset="2"/>
              <a:buChar char="q"/>
            </a:pPr>
            <a:r>
              <a:rPr lang="en-US" i="1" dirty="0"/>
              <a:t> A $40/ton carbon tax</a:t>
            </a:r>
          </a:p>
          <a:p>
            <a:pPr lvl="1">
              <a:buFont typeface="Wingdings" pitchFamily="2" charset="2"/>
              <a:buChar char="q"/>
            </a:pPr>
            <a:r>
              <a:rPr lang="en-US" i="1" dirty="0"/>
              <a:t> Setting employer-sponsored retirement plans as default options</a:t>
            </a:r>
          </a:p>
          <a:p>
            <a:r>
              <a:rPr lang="en-US" dirty="0"/>
              <a:t>Treatments 3 &amp; 4:</a:t>
            </a:r>
            <a:endParaRPr lang="en-US" i="1" dirty="0"/>
          </a:p>
          <a:p>
            <a:pPr lvl="1">
              <a:buFont typeface="Wingdings" pitchFamily="2" charset="2"/>
              <a:buChar char="q"/>
            </a:pPr>
            <a:r>
              <a:rPr lang="en-US" i="1" dirty="0"/>
              <a:t> A $40/ton carbon tax</a:t>
            </a:r>
          </a:p>
          <a:p>
            <a:pPr lvl="1"/>
            <a:r>
              <a:rPr lang="en-US" dirty="0"/>
              <a:t>(Half of the subjects who received this question read about energy nudges first, the other half read about retirement savings nudges)</a:t>
            </a:r>
          </a:p>
          <a:p>
            <a:pPr lvl="1">
              <a:buFont typeface="Wingdings" pitchFamily="2" charset="2"/>
              <a:buChar char="q"/>
            </a:pPr>
            <a:endParaRPr lang="en-US" i="1" dirty="0"/>
          </a:p>
          <a:p>
            <a:pPr>
              <a:buFont typeface="Wingdings" pitchFamily="2" charset="2"/>
              <a:buChar char="q"/>
            </a:pPr>
            <a:endParaRPr lang="en-US" i="1" dirty="0"/>
          </a:p>
          <a:p>
            <a:pPr lvl="1"/>
            <a:endParaRPr lang="en-US" dirty="0"/>
          </a:p>
        </p:txBody>
      </p:sp>
    </p:spTree>
    <p:extLst>
      <p:ext uri="{BB962C8B-B14F-4D97-AF65-F5344CB8AC3E}">
        <p14:creationId xmlns:p14="http://schemas.microsoft.com/office/powerpoint/2010/main" val="231385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2F6C-3EB7-81F2-1A0E-776B046D390E}"/>
              </a:ext>
            </a:extLst>
          </p:cNvPr>
          <p:cNvSpPr>
            <a:spLocks noGrp="1"/>
          </p:cNvSpPr>
          <p:nvPr>
            <p:ph type="title"/>
          </p:nvPr>
        </p:nvSpPr>
        <p:spPr/>
        <p:txBody>
          <a:bodyPr/>
          <a:lstStyle/>
          <a:p>
            <a:r>
              <a:rPr lang="en-US" dirty="0" err="1"/>
              <a:t>Hagmann</a:t>
            </a:r>
            <a:r>
              <a:rPr lang="en-US" dirty="0"/>
              <a:t>, Ho and Loewenstein (2022): Results</a:t>
            </a:r>
          </a:p>
        </p:txBody>
      </p:sp>
      <p:pic>
        <p:nvPicPr>
          <p:cNvPr id="2049" name="Picture 1" descr="page177image36090256">
            <a:extLst>
              <a:ext uri="{FF2B5EF4-FFF2-40B4-BE49-F238E27FC236}">
                <a16:creationId xmlns:a16="http://schemas.microsoft.com/office/drawing/2014/main" id="{6EB5408F-54B7-C5F6-F4E3-C119D39D9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5326156"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9C62EB5-FB86-FE6F-C473-C0481DDC4AFB}"/>
              </a:ext>
            </a:extLst>
          </p:cNvPr>
          <p:cNvSpPr>
            <a:spLocks noGrp="1"/>
          </p:cNvSpPr>
          <p:nvPr>
            <p:ph idx="1"/>
          </p:nvPr>
        </p:nvSpPr>
        <p:spPr>
          <a:xfrm>
            <a:off x="7639125" y="1143000"/>
            <a:ext cx="4336975" cy="3327400"/>
          </a:xfrm>
        </p:spPr>
        <p:txBody>
          <a:bodyPr>
            <a:normAutofit fontScale="92500" lnSpcReduction="10000"/>
          </a:bodyPr>
          <a:lstStyle/>
          <a:p>
            <a:r>
              <a:rPr lang="en-US" dirty="0"/>
              <a:t>Availability of green nudge cuts support for carbon tax by 40%</a:t>
            </a:r>
          </a:p>
          <a:p>
            <a:r>
              <a:rPr lang="en-US" dirty="0"/>
              <a:t>Not a mechanical effect of having another box to click: retirement savings nudge has no effect</a:t>
            </a:r>
          </a:p>
          <a:p>
            <a:r>
              <a:rPr lang="en-US" dirty="0"/>
              <a:t>Authors were disturbed by this finding!</a:t>
            </a:r>
          </a:p>
          <a:p>
            <a:pPr>
              <a:buFont typeface="Wingdings" pitchFamily="2" charset="2"/>
              <a:buChar char="q"/>
            </a:pPr>
            <a:endParaRPr lang="en-US" i="1" dirty="0"/>
          </a:p>
          <a:p>
            <a:pPr lvl="1"/>
            <a:endParaRPr lang="en-US" dirty="0"/>
          </a:p>
        </p:txBody>
      </p:sp>
      <p:sp>
        <p:nvSpPr>
          <p:cNvPr id="6" name="TextBox 5">
            <a:extLst>
              <a:ext uri="{FF2B5EF4-FFF2-40B4-BE49-F238E27FC236}">
                <a16:creationId xmlns:a16="http://schemas.microsoft.com/office/drawing/2014/main" id="{9E71A418-6010-FBF3-D854-AD172E0CAC8A}"/>
              </a:ext>
            </a:extLst>
          </p:cNvPr>
          <p:cNvSpPr txBox="1"/>
          <p:nvPr/>
        </p:nvSpPr>
        <p:spPr>
          <a:xfrm>
            <a:off x="637309" y="4838700"/>
            <a:ext cx="10985730" cy="2031325"/>
          </a:xfrm>
          <a:prstGeom prst="rect">
            <a:avLst/>
          </a:prstGeom>
          <a:noFill/>
        </p:spPr>
        <p:txBody>
          <a:bodyPr wrap="square">
            <a:spAutoFit/>
          </a:bodyPr>
          <a:lstStyle/>
          <a:p>
            <a:r>
              <a:rPr lang="en-US" sz="1800" i="1" dirty="0">
                <a:effectLst/>
                <a:latin typeface="Arial" panose="020B0604020202020204" pitchFamily="34" charset="0"/>
                <a:cs typeface="Arial" panose="020B0604020202020204" pitchFamily="34" charset="0"/>
              </a:rPr>
              <a:t>Public relations specialists representing corporate interests have effectively deflected pressure for systemic change by reframing social problems in </a:t>
            </a:r>
            <a:r>
              <a:rPr lang="en-US" sz="1800" i="1" dirty="0" err="1">
                <a:effectLst/>
                <a:latin typeface="Arial" panose="020B0604020202020204" pitchFamily="34" charset="0"/>
                <a:cs typeface="Arial" panose="020B0604020202020204" pitchFamily="34" charset="0"/>
              </a:rPr>
              <a:t>i</a:t>
            </a:r>
            <a:r>
              <a:rPr lang="en-US" sz="1800" i="1" dirty="0">
                <a:effectLst/>
                <a:latin typeface="Arial" panose="020B0604020202020204" pitchFamily="34" charset="0"/>
                <a:cs typeface="Arial" panose="020B0604020202020204" pitchFamily="34" charset="0"/>
              </a:rPr>
              <a:t>-frame terms. They have learned to back </a:t>
            </a:r>
            <a:r>
              <a:rPr lang="en-US" sz="1800" i="1" dirty="0" err="1">
                <a:effectLst/>
                <a:latin typeface="Arial" panose="020B0604020202020204" pitchFamily="34" charset="0"/>
                <a:cs typeface="Arial" panose="020B0604020202020204" pitchFamily="34" charset="0"/>
              </a:rPr>
              <a:t>i</a:t>
            </a:r>
            <a:r>
              <a:rPr lang="en-US" sz="1800" i="1" dirty="0">
                <a:effectLst/>
                <a:latin typeface="Arial" panose="020B0604020202020204" pitchFamily="34" charset="0"/>
                <a:cs typeface="Arial" panose="020B0604020202020204" pitchFamily="34" charset="0"/>
              </a:rPr>
              <a:t>-frame interventions that pose little threat to the status quo while simultaneously lobbying heavily against proven s-frame changes that threaten their interests. </a:t>
            </a:r>
            <a:r>
              <a:rPr lang="en-US" sz="1800" b="1" i="1" dirty="0">
                <a:effectLst/>
                <a:latin typeface="Arial" panose="020B0604020202020204" pitchFamily="34" charset="0"/>
                <a:cs typeface="Arial" panose="020B0604020202020204" pitchFamily="34" charset="0"/>
              </a:rPr>
              <a:t>The billions of dollars spent promoting </a:t>
            </a:r>
            <a:r>
              <a:rPr lang="en-US" sz="1800" b="1" i="1" dirty="0" err="1">
                <a:effectLst/>
                <a:latin typeface="Arial" panose="020B0604020202020204" pitchFamily="34" charset="0"/>
                <a:cs typeface="Arial" panose="020B0604020202020204" pitchFamily="34" charset="0"/>
              </a:rPr>
              <a:t>i</a:t>
            </a:r>
            <a:r>
              <a:rPr lang="en-US" sz="1800" b="1" i="1" dirty="0">
                <a:effectLst/>
                <a:latin typeface="Arial" panose="020B0604020202020204" pitchFamily="34" charset="0"/>
                <a:cs typeface="Arial" panose="020B0604020202020204" pitchFamily="34" charset="0"/>
              </a:rPr>
              <a:t>-frame interventions should make behavioral scientists uneasy. With the best of intentions, proponents of </a:t>
            </a:r>
            <a:r>
              <a:rPr lang="en-US" sz="1800" b="1" i="1" dirty="0" err="1">
                <a:effectLst/>
                <a:latin typeface="Arial" panose="020B0604020202020204" pitchFamily="34" charset="0"/>
                <a:cs typeface="Arial" panose="020B0604020202020204" pitchFamily="34" charset="0"/>
              </a:rPr>
              <a:t>i</a:t>
            </a:r>
            <a:r>
              <a:rPr lang="en-US" sz="1800" b="1" i="1" dirty="0">
                <a:effectLst/>
                <a:latin typeface="Arial" panose="020B0604020202020204" pitchFamily="34" charset="0"/>
                <a:cs typeface="Arial" panose="020B0604020202020204" pitchFamily="34" charset="0"/>
              </a:rPr>
              <a:t>-frame policy, including ourselves, may have inadvertently weakened support for crucial systemic changes</a:t>
            </a:r>
            <a:r>
              <a:rPr lang="en-US" sz="1800" dirty="0">
                <a:effectLst/>
                <a:latin typeface="Arial" panose="020B0604020202020204" pitchFamily="34" charset="0"/>
                <a:cs typeface="Arial" panose="020B0604020202020204" pitchFamily="34" charset="0"/>
              </a:rPr>
              <a:t>. –- </a:t>
            </a:r>
            <a:r>
              <a:rPr lang="en-US" sz="1800" dirty="0" err="1">
                <a:effectLst/>
                <a:latin typeface="Arial" panose="020B0604020202020204" pitchFamily="34" charset="0"/>
                <a:cs typeface="Arial" panose="020B0604020202020204" pitchFamily="34" charset="0"/>
              </a:rPr>
              <a:t>Chater</a:t>
            </a:r>
            <a:r>
              <a:rPr lang="en-US" sz="1800" dirty="0">
                <a:effectLst/>
                <a:latin typeface="Arial" panose="020B0604020202020204" pitchFamily="34" charset="0"/>
                <a:cs typeface="Arial" panose="020B0604020202020204" pitchFamily="34" charset="0"/>
              </a:rPr>
              <a:t> and Loewenstein (2022)</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9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0ED1-AC05-8850-4DB3-C17F24C409E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52685A-4511-3A96-1420-7EF62147EAC5}"/>
              </a:ext>
            </a:extLst>
          </p:cNvPr>
          <p:cNvSpPr>
            <a:spLocks noGrp="1"/>
          </p:cNvSpPr>
          <p:nvPr>
            <p:ph idx="1"/>
          </p:nvPr>
        </p:nvSpPr>
        <p:spPr/>
        <p:txBody>
          <a:bodyPr/>
          <a:lstStyle/>
          <a:p>
            <a:pPr marL="0" indent="0">
              <a:buNone/>
            </a:pPr>
            <a:r>
              <a:rPr lang="en-US" dirty="0"/>
              <a:t>Let’s consider some extensions to yesterday’s model. Do they change our conclusions?</a:t>
            </a:r>
          </a:p>
          <a:p>
            <a:pPr marL="514350" indent="-514350">
              <a:buFont typeface="+mj-lt"/>
              <a:buAutoNum type="arabicPeriod"/>
            </a:pPr>
            <a:r>
              <a:rPr lang="en-US" dirty="0"/>
              <a:t>What if people are biased consumers of more than one good?</a:t>
            </a:r>
          </a:p>
          <a:p>
            <a:pPr marL="514350" indent="-514350">
              <a:buFont typeface="+mj-lt"/>
              <a:buAutoNum type="arabicPeriod"/>
            </a:pPr>
            <a:r>
              <a:rPr lang="en-US" dirty="0"/>
              <a:t>What if firms can eliminate mistakes?</a:t>
            </a:r>
          </a:p>
          <a:p>
            <a:pPr marL="514350" indent="-514350">
              <a:buFont typeface="+mj-lt"/>
              <a:buAutoNum type="arabicPeriod"/>
            </a:pPr>
            <a:r>
              <a:rPr lang="en-US" dirty="0"/>
              <a:t>What if interventions have unintended consequences?</a:t>
            </a:r>
          </a:p>
          <a:p>
            <a:pPr marL="0" indent="0">
              <a:buNone/>
            </a:pPr>
            <a:endParaRPr lang="en-US" dirty="0"/>
          </a:p>
          <a:p>
            <a:pPr marL="0" indent="0">
              <a:buNone/>
            </a:pPr>
            <a:r>
              <a:rPr lang="en-US" dirty="0"/>
              <a:t>Focus on modern research papers – this is what behavioral economists spend their time doing!</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089594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ACE-6067-9373-2214-AF7EEAF58F7C}"/>
              </a:ext>
            </a:extLst>
          </p:cNvPr>
          <p:cNvSpPr>
            <a:spLocks noGrp="1"/>
          </p:cNvSpPr>
          <p:nvPr>
            <p:ph type="title"/>
          </p:nvPr>
        </p:nvSpPr>
        <p:spPr/>
        <p:txBody>
          <a:bodyPr/>
          <a:lstStyle/>
          <a:p>
            <a:r>
              <a:rPr lang="en-US" dirty="0"/>
              <a:t>Discussion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D2C6F4-721C-11E1-3070-C64ED3A68680}"/>
                  </a:ext>
                </a:extLst>
              </p:cNvPr>
              <p:cNvSpPr>
                <a:spLocks noGrp="1"/>
              </p:cNvSpPr>
              <p:nvPr>
                <p:ph idx="1"/>
              </p:nvPr>
            </p:nvSpPr>
            <p:spPr/>
            <p:txBody>
              <a:bodyPr>
                <a:normAutofit fontScale="92500" lnSpcReduction="10000"/>
              </a:bodyPr>
              <a:lstStyle/>
              <a:p>
                <a:r>
                  <a:rPr lang="en-US" dirty="0"/>
                  <a:t>Chater and Loewenstein (2022): The </a:t>
                </a:r>
                <a:r>
                  <a:rPr lang="en-US" dirty="0" err="1"/>
                  <a:t>i</a:t>
                </a:r>
                <a:r>
                  <a:rPr lang="en-US" dirty="0"/>
                  <a:t>-frame and the s-frame</a:t>
                </a:r>
              </a:p>
              <a:p>
                <a:pPr lvl="1"/>
                <a:r>
                  <a:rPr lang="en-US" dirty="0" err="1"/>
                  <a:t>i</a:t>
                </a:r>
                <a:r>
                  <a:rPr lang="en-US" dirty="0"/>
                  <a:t>-frame: attack policy problems by changing</a:t>
                </a:r>
                <a:r>
                  <a:rPr lang="en-US" b="1" dirty="0"/>
                  <a:t> individual</a:t>
                </a:r>
                <a:r>
                  <a:rPr lang="en-US" dirty="0"/>
                  <a:t> behavior</a:t>
                </a:r>
              </a:p>
              <a:p>
                <a:pPr lvl="1"/>
                <a:r>
                  <a:rPr lang="en-US" dirty="0"/>
                  <a:t>s-frame: attack policy problems with </a:t>
                </a:r>
                <a:r>
                  <a:rPr lang="en-US" b="1" dirty="0"/>
                  <a:t>system</a:t>
                </a:r>
                <a:r>
                  <a:rPr lang="en-US" dirty="0"/>
                  <a:t>-level interventions</a:t>
                </a:r>
              </a:p>
              <a:p>
                <a:pPr lvl="1"/>
                <a:r>
                  <a:rPr lang="en-US" b="1" dirty="0"/>
                  <a:t>Thesis: </a:t>
                </a:r>
                <a:r>
                  <a:rPr lang="en-US" dirty="0"/>
                  <a:t>focus on </a:t>
                </a:r>
                <a:r>
                  <a:rPr lang="en-US" dirty="0" err="1"/>
                  <a:t>i</a:t>
                </a:r>
                <a:r>
                  <a:rPr lang="en-US" dirty="0"/>
                  <a:t>-frame reduces attention and support for s-frame changes</a:t>
                </a:r>
              </a:p>
              <a:p>
                <a:pPr lvl="1"/>
                <a:r>
                  <a:rPr lang="en-US" dirty="0"/>
                  <a:t>Another possible example: consumer finance </a:t>
                </a:r>
              </a:p>
              <a:p>
                <a:pPr lvl="2"/>
                <a:r>
                  <a:rPr lang="en-US" dirty="0"/>
                  <a:t>Some products arguably not designed in consumers’ best interest (</a:t>
                </a:r>
                <a:r>
                  <a:rPr lang="en-US" dirty="0" err="1"/>
                  <a:t>e.g</a:t>
                </a:r>
                <a:r>
                  <a:rPr lang="en-US" dirty="0"/>
                  <a:t>, actively managed funds with high fees)</a:t>
                </a:r>
              </a:p>
              <a:p>
                <a:pPr lvl="2"/>
                <a:r>
                  <a:rPr lang="en-US" dirty="0"/>
                  <a:t>Industry often supports financial education interventions, oppose regulations</a:t>
                </a:r>
              </a:p>
              <a:p>
                <a:r>
                  <a:rPr lang="en-US" dirty="0"/>
                  <a:t>Matt’s take</a:t>
                </a:r>
              </a:p>
              <a:p>
                <a:pPr lvl="1"/>
                <a:r>
                  <a:rPr lang="en-US" dirty="0"/>
                  <a:t>We should not ignore political economy of nudges. This paper is a stark reminder.</a:t>
                </a:r>
              </a:p>
              <a:p>
                <a:pPr lvl="1"/>
                <a:r>
                  <a:rPr lang="en-US" dirty="0"/>
                  <a:t>But there are still lots of </a:t>
                </a:r>
                <a:r>
                  <a:rPr lang="en-US" b="1" dirty="0"/>
                  <a:t>open questions </a:t>
                </a:r>
                <a:r>
                  <a:rPr lang="en-US" dirty="0"/>
                  <a:t>about how nudges affect attitudes!</a:t>
                </a:r>
              </a:p>
              <a:p>
                <a:pPr lvl="2"/>
                <a:r>
                  <a:rPr lang="en-US" dirty="0"/>
                  <a:t>Critics sometimes see nudges as part of a “slippery slope” to more intrusive interventions</a:t>
                </a:r>
              </a:p>
              <a:p>
                <a:pPr lvl="2"/>
                <a:r>
                  <a:rPr lang="en-US" dirty="0" err="1"/>
                  <a:t>E.g</a:t>
                </a:r>
                <a:r>
                  <a:rPr lang="en-US" dirty="0"/>
                  <a:t>, </a:t>
                </a:r>
                <a:r>
                  <a:rPr lang="en-US" dirty="0" err="1"/>
                  <a:t>Glaeser</a:t>
                </a:r>
                <a:r>
                  <a:rPr lang="en-US" dirty="0"/>
                  <a:t> (2006) on cigarettes... </a:t>
                </a:r>
                <a:r>
                  <a:rPr lang="en-US" i="1" dirty="0"/>
                  <a:t>Warnings on labels (</a:t>
                </a:r>
                <a:r>
                  <a:rPr lang="en-US" i="1" dirty="0" err="1"/>
                  <a:t>i</a:t>
                </a:r>
                <a:r>
                  <a:rPr lang="en-US" i="1" dirty="0"/>
                  <a:t>-frame) </a:t>
                </a:r>
                <a14:m>
                  <m:oMath xmlns:m="http://schemas.openxmlformats.org/officeDocument/2006/math">
                    <m:r>
                      <a:rPr lang="en-US" b="0" i="1" smtClean="0">
                        <a:latin typeface="Cambria Math" panose="02040503050406030204" pitchFamily="18" charset="0"/>
                      </a:rPr>
                      <m:t>→</m:t>
                    </m:r>
                  </m:oMath>
                </a14:m>
                <a:r>
                  <a:rPr lang="en-US" i="1" dirty="0"/>
                  <a:t> fewer people smoke </a:t>
                </a:r>
                <a14:m>
                  <m:oMath xmlns:m="http://schemas.openxmlformats.org/officeDocument/2006/math">
                    <m:r>
                      <a:rPr lang="en-US" i="1">
                        <a:latin typeface="Cambria Math" panose="02040503050406030204" pitchFamily="18" charset="0"/>
                      </a:rPr>
                      <m:t>→</m:t>
                    </m:r>
                  </m:oMath>
                </a14:m>
                <a:r>
                  <a:rPr lang="en-US" i="1" dirty="0"/>
                  <a:t> greater support for taxation &amp; regulation </a:t>
                </a:r>
                <a14:m>
                  <m:oMath xmlns:m="http://schemas.openxmlformats.org/officeDocument/2006/math">
                    <m:r>
                      <a:rPr lang="en-US" i="1">
                        <a:latin typeface="Cambria Math" panose="02040503050406030204" pitchFamily="18" charset="0"/>
                      </a:rPr>
                      <m:t>→</m:t>
                    </m:r>
                  </m:oMath>
                </a14:m>
                <a:r>
                  <a:rPr lang="en-US" i="1" dirty="0"/>
                  <a:t> taxes and regulations (s-frame)</a:t>
                </a:r>
              </a:p>
              <a:p>
                <a:pPr lvl="2"/>
                <a:r>
                  <a:rPr lang="en-US" dirty="0"/>
                  <a:t>Implicit theory: sometimes nudges </a:t>
                </a:r>
                <a:r>
                  <a:rPr lang="en-US" u="sng" dirty="0"/>
                  <a:t>create</a:t>
                </a:r>
                <a:r>
                  <a:rPr lang="en-US" dirty="0"/>
                  <a:t> support for s-frame interventions?</a:t>
                </a:r>
              </a:p>
              <a:p>
                <a:pPr lvl="1"/>
                <a:r>
                  <a:rPr lang="en-US" dirty="0"/>
                  <a:t>Good area for future research (undergrad thesis?)</a:t>
                </a:r>
              </a:p>
            </p:txBody>
          </p:sp>
        </mc:Choice>
        <mc:Fallback xmlns="">
          <p:sp>
            <p:nvSpPr>
              <p:cNvPr id="3" name="Content Placeholder 2">
                <a:extLst>
                  <a:ext uri="{FF2B5EF4-FFF2-40B4-BE49-F238E27FC236}">
                    <a16:creationId xmlns:a16="http://schemas.microsoft.com/office/drawing/2014/main" id="{E8D2C6F4-721C-11E1-3070-C64ED3A68680}"/>
                  </a:ext>
                </a:extLst>
              </p:cNvPr>
              <p:cNvSpPr>
                <a:spLocks noGrp="1" noRot="1" noChangeAspect="1" noMove="1" noResize="1" noEditPoints="1" noAdjustHandles="1" noChangeArrowheads="1" noChangeShapeType="1" noTextEdit="1"/>
              </p:cNvSpPr>
              <p:nvPr>
                <p:ph idx="1"/>
              </p:nvPr>
            </p:nvSpPr>
            <p:spPr>
              <a:blipFill>
                <a:blip r:embed="rId3"/>
                <a:stretch>
                  <a:fillRect l="-924" t="-2347" r="-346"/>
                </a:stretch>
              </a:blipFill>
            </p:spPr>
            <p:txBody>
              <a:bodyPr/>
              <a:lstStyle/>
              <a:p>
                <a:r>
                  <a:rPr lang="en-US">
                    <a:noFill/>
                  </a:rPr>
                  <a:t> </a:t>
                </a:r>
              </a:p>
            </p:txBody>
          </p:sp>
        </mc:Fallback>
      </mc:AlternateContent>
    </p:spTree>
    <p:extLst>
      <p:ext uri="{BB962C8B-B14F-4D97-AF65-F5344CB8AC3E}">
        <p14:creationId xmlns:p14="http://schemas.microsoft.com/office/powerpoint/2010/main" val="41789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2F98-BA93-DEE9-D687-5F77675F1668}"/>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336783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991B-12FE-ABAF-DFCA-388585779132}"/>
              </a:ext>
            </a:extLst>
          </p:cNvPr>
          <p:cNvSpPr>
            <a:spLocks noGrp="1"/>
          </p:cNvSpPr>
          <p:nvPr>
            <p:ph type="title"/>
          </p:nvPr>
        </p:nvSpPr>
        <p:spPr/>
        <p:txBody>
          <a:bodyPr/>
          <a:lstStyle/>
          <a:p>
            <a:r>
              <a:rPr lang="en-US" dirty="0"/>
              <a:t>Final takeaways from this module</a:t>
            </a:r>
          </a:p>
        </p:txBody>
      </p:sp>
      <p:sp>
        <p:nvSpPr>
          <p:cNvPr id="3" name="Content Placeholder 2">
            <a:extLst>
              <a:ext uri="{FF2B5EF4-FFF2-40B4-BE49-F238E27FC236}">
                <a16:creationId xmlns:a16="http://schemas.microsoft.com/office/drawing/2014/main" id="{53A0C1F9-2D0E-A6F4-109B-15A191643C72}"/>
              </a:ext>
            </a:extLst>
          </p:cNvPr>
          <p:cNvSpPr>
            <a:spLocks noGrp="1"/>
          </p:cNvSpPr>
          <p:nvPr>
            <p:ph idx="1"/>
          </p:nvPr>
        </p:nvSpPr>
        <p:spPr/>
        <p:txBody>
          <a:bodyPr>
            <a:normAutofit fontScale="92500" lnSpcReduction="10000"/>
          </a:bodyPr>
          <a:lstStyle/>
          <a:p>
            <a:r>
              <a:rPr lang="en-US" dirty="0"/>
              <a:t>Our goal: understand </a:t>
            </a:r>
            <a:r>
              <a:rPr lang="en-US" b="1" dirty="0"/>
              <a:t>when and how to implement behaviorally-motivated policies</a:t>
            </a:r>
            <a:endParaRPr lang="en-US" dirty="0"/>
          </a:p>
          <a:p>
            <a:r>
              <a:rPr lang="en-US" dirty="0"/>
              <a:t>Discussed normative assumptions</a:t>
            </a:r>
          </a:p>
          <a:p>
            <a:pPr lvl="1"/>
            <a:r>
              <a:rPr lang="en-US" dirty="0"/>
              <a:t>Mistake = Choice Reversal + Characterization Failure</a:t>
            </a:r>
          </a:p>
          <a:p>
            <a:r>
              <a:rPr lang="en-US" dirty="0"/>
              <a:t>Corrective taxation to address internalities</a:t>
            </a:r>
          </a:p>
          <a:p>
            <a:pPr lvl="1"/>
            <a:r>
              <a:rPr lang="en-US" dirty="0"/>
              <a:t>Optimal tax = price-metric bias</a:t>
            </a:r>
          </a:p>
          <a:p>
            <a:r>
              <a:rPr lang="en-US" dirty="0"/>
              <a:t>Which policy instrument should we choose?</a:t>
            </a:r>
          </a:p>
          <a:p>
            <a:pPr lvl="1"/>
            <a:r>
              <a:rPr lang="en-US" dirty="0"/>
              <a:t>Nudges are worse than taxes if they have negative direct effects</a:t>
            </a:r>
          </a:p>
          <a:p>
            <a:pPr lvl="1"/>
            <a:r>
              <a:rPr lang="en-US" dirty="0"/>
              <a:t>Nudges are no better than taxes if bias is homogenous</a:t>
            </a:r>
          </a:p>
          <a:p>
            <a:pPr lvl="1"/>
            <a:r>
              <a:rPr lang="en-US" dirty="0"/>
              <a:t>Nudges can improve upon taxes alone when they target heterogenous biases</a:t>
            </a:r>
          </a:p>
          <a:p>
            <a:r>
              <a:rPr lang="en-US" dirty="0"/>
              <a:t>And three extensions today</a:t>
            </a:r>
          </a:p>
          <a:p>
            <a:pPr lvl="1"/>
            <a:r>
              <a:rPr lang="en-US" dirty="0"/>
              <a:t>Substitution patterns matter for optimal policy</a:t>
            </a:r>
          </a:p>
          <a:p>
            <a:pPr lvl="1"/>
            <a:r>
              <a:rPr lang="en-US" dirty="0"/>
              <a:t>Competition doesn’t always create transparency</a:t>
            </a:r>
          </a:p>
          <a:p>
            <a:pPr lvl="1"/>
            <a:r>
              <a:rPr lang="en-US" dirty="0"/>
              <a:t>Nudges might</a:t>
            </a:r>
            <a:r>
              <a:rPr lang="en-US" b="1" dirty="0"/>
              <a:t> </a:t>
            </a:r>
            <a:r>
              <a:rPr lang="en-US" dirty="0"/>
              <a:t>have counterproductive political consequences</a:t>
            </a:r>
          </a:p>
          <a:p>
            <a:endParaRPr lang="en-US" dirty="0"/>
          </a:p>
        </p:txBody>
      </p:sp>
    </p:spTree>
    <p:extLst>
      <p:ext uri="{BB962C8B-B14F-4D97-AF65-F5344CB8AC3E}">
        <p14:creationId xmlns:p14="http://schemas.microsoft.com/office/powerpoint/2010/main" val="386646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B474-B14A-88E9-6EBC-373889FA7158}"/>
              </a:ext>
            </a:extLst>
          </p:cNvPr>
          <p:cNvSpPr>
            <a:spLocks noGrp="1"/>
          </p:cNvSpPr>
          <p:nvPr>
            <p:ph type="title"/>
          </p:nvPr>
        </p:nvSpPr>
        <p:spPr/>
        <p:txBody>
          <a:bodyPr/>
          <a:lstStyle/>
          <a:p>
            <a:r>
              <a:rPr lang="en-US" dirty="0"/>
              <a:t>Final takeaways from this module</a:t>
            </a:r>
          </a:p>
        </p:txBody>
      </p:sp>
      <p:sp>
        <p:nvSpPr>
          <p:cNvPr id="3" name="Content Placeholder 2">
            <a:extLst>
              <a:ext uri="{FF2B5EF4-FFF2-40B4-BE49-F238E27FC236}">
                <a16:creationId xmlns:a16="http://schemas.microsoft.com/office/drawing/2014/main" id="{321F9B64-8B3E-9482-FDF8-0BA6DDC8A90B}"/>
              </a:ext>
            </a:extLst>
          </p:cNvPr>
          <p:cNvSpPr>
            <a:spLocks noGrp="1"/>
          </p:cNvSpPr>
          <p:nvPr>
            <p:ph idx="1"/>
          </p:nvPr>
        </p:nvSpPr>
        <p:spPr/>
        <p:txBody>
          <a:bodyPr/>
          <a:lstStyle/>
          <a:p>
            <a:r>
              <a:rPr lang="en-US" dirty="0"/>
              <a:t>Nudges and other corrective policies are prominent</a:t>
            </a:r>
          </a:p>
          <a:p>
            <a:r>
              <a:rPr lang="en-US" dirty="0"/>
              <a:t>But the conversation around them often lacks structure</a:t>
            </a:r>
          </a:p>
          <a:p>
            <a:endParaRPr lang="en-US" dirty="0"/>
          </a:p>
          <a:p>
            <a:pPr marL="0" indent="0" algn="ctr">
              <a:buNone/>
            </a:pPr>
            <a:r>
              <a:rPr lang="en-US" sz="3600" dirty="0"/>
              <a:t>Go out into the world and help others think more clearly about behaviorally-motivated policy!</a:t>
            </a:r>
          </a:p>
          <a:p>
            <a:endParaRPr lang="en-US" dirty="0"/>
          </a:p>
        </p:txBody>
      </p:sp>
    </p:spTree>
    <p:extLst>
      <p:ext uri="{BB962C8B-B14F-4D97-AF65-F5344CB8AC3E}">
        <p14:creationId xmlns:p14="http://schemas.microsoft.com/office/powerpoint/2010/main" val="284294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344-CF82-6677-88A1-728CEF910CD8}"/>
              </a:ext>
            </a:extLst>
          </p:cNvPr>
          <p:cNvSpPr>
            <a:spLocks noGrp="1"/>
          </p:cNvSpPr>
          <p:nvPr>
            <p:ph type="title"/>
          </p:nvPr>
        </p:nvSpPr>
        <p:spPr/>
        <p:txBody>
          <a:bodyPr/>
          <a:lstStyle/>
          <a:p>
            <a:r>
              <a:rPr lang="en-US" dirty="0" err="1"/>
              <a:t>Allcott</a:t>
            </a:r>
            <a:r>
              <a:rPr lang="en-US" dirty="0"/>
              <a:t> and </a:t>
            </a:r>
            <a:r>
              <a:rPr lang="en-US" dirty="0" err="1"/>
              <a:t>Rafkin</a:t>
            </a:r>
            <a:r>
              <a:rPr lang="en-US" dirty="0"/>
              <a:t> (2022): Substitution patterns and optimal policy</a:t>
            </a:r>
          </a:p>
        </p:txBody>
      </p:sp>
    </p:spTree>
    <p:extLst>
      <p:ext uri="{BB962C8B-B14F-4D97-AF65-F5344CB8AC3E}">
        <p14:creationId xmlns:p14="http://schemas.microsoft.com/office/powerpoint/2010/main" val="325950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17C1-8CB6-C27E-084D-BA1FF8BECE31}"/>
              </a:ext>
            </a:extLst>
          </p:cNvPr>
          <p:cNvSpPr>
            <a:spLocks noGrp="1"/>
          </p:cNvSpPr>
          <p:nvPr>
            <p:ph type="title"/>
          </p:nvPr>
        </p:nvSpPr>
        <p:spPr/>
        <p:txBody>
          <a:bodyPr/>
          <a:lstStyle/>
          <a:p>
            <a:r>
              <a:rPr lang="en-US" dirty="0"/>
              <a:t>E-cigarette regulation</a:t>
            </a:r>
          </a:p>
        </p:txBody>
      </p:sp>
      <p:sp>
        <p:nvSpPr>
          <p:cNvPr id="3" name="Content Placeholder 2">
            <a:extLst>
              <a:ext uri="{FF2B5EF4-FFF2-40B4-BE49-F238E27FC236}">
                <a16:creationId xmlns:a16="http://schemas.microsoft.com/office/drawing/2014/main" id="{32453954-EE1E-158B-CEFD-12C7FBE26FC8}"/>
              </a:ext>
            </a:extLst>
          </p:cNvPr>
          <p:cNvSpPr>
            <a:spLocks noGrp="1"/>
          </p:cNvSpPr>
          <p:nvPr>
            <p:ph idx="1"/>
          </p:nvPr>
        </p:nvSpPr>
        <p:spPr>
          <a:xfrm>
            <a:off x="637309" y="1239520"/>
            <a:ext cx="10985730" cy="1614891"/>
          </a:xfrm>
        </p:spPr>
        <p:txBody>
          <a:bodyPr/>
          <a:lstStyle/>
          <a:p>
            <a:r>
              <a:rPr lang="en-US" dirty="0"/>
              <a:t>Health consequences of vaping controversial, possibly negative</a:t>
            </a:r>
          </a:p>
          <a:p>
            <a:pPr lvl="1"/>
            <a:r>
              <a:rPr lang="en-US" sz="1800" i="1" dirty="0"/>
              <a:t>“e-cigarette products contain and emit numerous potentially toxic substances”</a:t>
            </a:r>
            <a:r>
              <a:rPr lang="en-US" sz="1800" dirty="0"/>
              <a:t> (National Academy of Sciences, 2018)… but experts express considerable uncertainty about long term health harms.</a:t>
            </a:r>
          </a:p>
          <a:p>
            <a:r>
              <a:rPr lang="en-US" dirty="0"/>
              <a:t>Concerns about addiction and health harms motivate policy</a:t>
            </a:r>
          </a:p>
        </p:txBody>
      </p:sp>
      <p:pic>
        <p:nvPicPr>
          <p:cNvPr id="3074" name="Picture 2" descr="Ecigs_Slides.pdf">
            <a:extLst>
              <a:ext uri="{FF2B5EF4-FFF2-40B4-BE49-F238E27FC236}">
                <a16:creationId xmlns:a16="http://schemas.microsoft.com/office/drawing/2014/main" id="{D88580CE-393E-A679-A9A5-C571D4BDA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72" y="2854411"/>
            <a:ext cx="7111005" cy="4003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013FF9-813B-0BB6-A0B4-10A22CDC761E}"/>
              </a:ext>
            </a:extLst>
          </p:cNvPr>
          <p:cNvSpPr txBox="1"/>
          <p:nvPr/>
        </p:nvSpPr>
        <p:spPr>
          <a:xfrm>
            <a:off x="637308" y="5869924"/>
            <a:ext cx="6493476" cy="923330"/>
          </a:xfrm>
          <a:prstGeom prst="rect">
            <a:avLst/>
          </a:prstGeom>
          <a:noFill/>
        </p:spPr>
        <p:txBody>
          <a:bodyPr wrap="square">
            <a:spAutoFit/>
          </a:bodyPr>
          <a:lstStyle/>
          <a:p>
            <a:pPr algn="ctr"/>
            <a:r>
              <a:rPr lang="en-US" b="0" i="1" dirty="0">
                <a:solidFill>
                  <a:srgbClr val="333333"/>
                </a:solidFill>
                <a:effectLst/>
                <a:latin typeface="Arial" panose="020B0604020202020204" pitchFamily="34" charset="0"/>
                <a:cs typeface="Arial" panose="020B0604020202020204" pitchFamily="34" charset="0"/>
              </a:rPr>
              <a:t>“This is a decisive step to help prevent another generation of San Francisco children from becoming addicted to nicotine.”</a:t>
            </a:r>
            <a:r>
              <a:rPr lang="en-US" b="0" i="0" dirty="0">
                <a:solidFill>
                  <a:srgbClr val="333333"/>
                </a:solidFill>
                <a:effectLst/>
                <a:latin typeface="Arial" panose="020B0604020202020204" pitchFamily="34" charset="0"/>
                <a:cs typeface="Arial" panose="020B0604020202020204" pitchFamily="34" charset="0"/>
              </a:rPr>
              <a:t>  SF City Attorney Dennis </a:t>
            </a:r>
            <a:r>
              <a:rPr lang="en-US" b="0" i="0" dirty="0" err="1">
                <a:solidFill>
                  <a:srgbClr val="333333"/>
                </a:solidFill>
                <a:effectLst/>
                <a:latin typeface="Arial" panose="020B0604020202020204" pitchFamily="34" charset="0"/>
                <a:cs typeface="Arial" panose="020B0604020202020204" pitchFamily="34" charset="0"/>
              </a:rPr>
              <a:t>Herrerra</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ECFD195-ACD0-CF1D-0C6F-7119C631F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072" y="2777474"/>
            <a:ext cx="4394200" cy="3092450"/>
          </a:xfrm>
          <a:prstGeom prst="rect">
            <a:avLst/>
          </a:prstGeom>
        </p:spPr>
      </p:pic>
    </p:spTree>
    <p:extLst>
      <p:ext uri="{BB962C8B-B14F-4D97-AF65-F5344CB8AC3E}">
        <p14:creationId xmlns:p14="http://schemas.microsoft.com/office/powerpoint/2010/main" val="264174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17C1-8CB6-C27E-084D-BA1FF8BECE31}"/>
              </a:ext>
            </a:extLst>
          </p:cNvPr>
          <p:cNvSpPr>
            <a:spLocks noGrp="1"/>
          </p:cNvSpPr>
          <p:nvPr>
            <p:ph type="title"/>
          </p:nvPr>
        </p:nvSpPr>
        <p:spPr/>
        <p:txBody>
          <a:bodyPr/>
          <a:lstStyle/>
          <a:p>
            <a:r>
              <a:rPr lang="en-US" dirty="0"/>
              <a:t>When should we regulate e-cigarettes?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453954-EE1E-158B-CEFD-12C7FBE26FC8}"/>
                  </a:ext>
                </a:extLst>
              </p:cNvPr>
              <p:cNvSpPr>
                <a:spLocks noGrp="1"/>
              </p:cNvSpPr>
              <p:nvPr>
                <p:ph idx="1"/>
              </p:nvPr>
            </p:nvSpPr>
            <p:spPr>
              <a:xfrm>
                <a:off x="637309" y="1239520"/>
                <a:ext cx="10985730" cy="5383702"/>
              </a:xfrm>
            </p:spPr>
            <p:txBody>
              <a:bodyPr>
                <a:normAutofit/>
              </a:bodyPr>
              <a:lstStyle/>
              <a:p>
                <a:r>
                  <a:rPr lang="en-US" dirty="0"/>
                  <a:t>In our workhorse model, taxes and bans could be corrective policies to address biased overconsumption</a:t>
                </a:r>
              </a:p>
              <a:p>
                <a:pPr lvl="1"/>
                <a:r>
                  <a:rPr lang="en-US" dirty="0"/>
                  <a:t>Example: present bias </a:t>
                </a:r>
                <a14:m>
                  <m:oMath xmlns:m="http://schemas.openxmlformats.org/officeDocument/2006/math">
                    <m:r>
                      <a:rPr lang="en-US" b="0" i="1" smtClean="0">
                        <a:latin typeface="Cambria Math" panose="02040503050406030204" pitchFamily="18" charset="0"/>
                      </a:rPr>
                      <m:t>→</m:t>
                    </m:r>
                  </m:oMath>
                </a14:m>
                <a:r>
                  <a:rPr lang="en-US" dirty="0"/>
                  <a:t> underweight long term health costs </a:t>
                </a:r>
                <a14:m>
                  <m:oMath xmlns:m="http://schemas.openxmlformats.org/officeDocument/2006/math">
                    <m:r>
                      <a:rPr lang="en-US" b="0" i="1" smtClean="0">
                        <a:latin typeface="Cambria Math" panose="02040503050406030204" pitchFamily="18" charset="0"/>
                      </a:rPr>
                      <m:t>→</m:t>
                    </m:r>
                  </m:oMath>
                </a14:m>
                <a:r>
                  <a:rPr lang="en-US" dirty="0"/>
                  <a:t> overconsume</a:t>
                </a:r>
              </a:p>
              <a:p>
                <a:r>
                  <a:rPr lang="en-US" dirty="0"/>
                  <a:t>A key assumption of that model: single market for one good.</a:t>
                </a:r>
              </a:p>
              <a:p>
                <a:r>
                  <a:rPr lang="en-US" dirty="0"/>
                  <a:t>How might recommendations change if we allow e-cigarettes to be </a:t>
                </a:r>
                <a:r>
                  <a:rPr lang="en-US" b="1" dirty="0"/>
                  <a:t>substitutes or complements </a:t>
                </a:r>
                <a:r>
                  <a:rPr lang="en-US" dirty="0"/>
                  <a:t>for other goods?</a:t>
                </a:r>
              </a:p>
            </p:txBody>
          </p:sp>
        </mc:Choice>
        <mc:Fallback xmlns="">
          <p:sp>
            <p:nvSpPr>
              <p:cNvPr id="3" name="Content Placeholder 2">
                <a:extLst>
                  <a:ext uri="{FF2B5EF4-FFF2-40B4-BE49-F238E27FC236}">
                    <a16:creationId xmlns:a16="http://schemas.microsoft.com/office/drawing/2014/main" id="{32453954-EE1E-158B-CEFD-12C7FBE26FC8}"/>
                  </a:ext>
                </a:extLst>
              </p:cNvPr>
              <p:cNvSpPr>
                <a:spLocks noGrp="1" noRot="1" noChangeAspect="1" noMove="1" noResize="1" noEditPoints="1" noAdjustHandles="1" noChangeArrowheads="1" noChangeShapeType="1" noTextEdit="1"/>
              </p:cNvSpPr>
              <p:nvPr>
                <p:ph idx="1"/>
              </p:nvPr>
            </p:nvSpPr>
            <p:spPr>
              <a:xfrm>
                <a:off x="637309" y="1239520"/>
                <a:ext cx="10985730" cy="5383702"/>
              </a:xfrm>
              <a:blipFill>
                <a:blip r:embed="rId3"/>
                <a:stretch>
                  <a:fillRect l="-1039" t="-1882" r="-1155"/>
                </a:stretch>
              </a:blipFill>
            </p:spPr>
            <p:txBody>
              <a:bodyPr/>
              <a:lstStyle/>
              <a:p>
                <a:r>
                  <a:rPr lang="en-US">
                    <a:noFill/>
                  </a:rPr>
                  <a:t> </a:t>
                </a:r>
              </a:p>
            </p:txBody>
          </p:sp>
        </mc:Fallback>
      </mc:AlternateContent>
    </p:spTree>
    <p:extLst>
      <p:ext uri="{BB962C8B-B14F-4D97-AF65-F5344CB8AC3E}">
        <p14:creationId xmlns:p14="http://schemas.microsoft.com/office/powerpoint/2010/main" val="203859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C444-1487-A23F-2114-02EF0EB89A85}"/>
              </a:ext>
            </a:extLst>
          </p:cNvPr>
          <p:cNvSpPr>
            <a:spLocks noGrp="1"/>
          </p:cNvSpPr>
          <p:nvPr>
            <p:ph type="title"/>
          </p:nvPr>
        </p:nvSpPr>
        <p:spPr/>
        <p:txBody>
          <a:bodyPr/>
          <a:lstStyle/>
          <a:p>
            <a:r>
              <a:rPr lang="en-US" dirty="0"/>
              <a:t>The importance of substitution patterns</a:t>
            </a:r>
          </a:p>
        </p:txBody>
      </p:sp>
      <p:sp>
        <p:nvSpPr>
          <p:cNvPr id="3" name="Content Placeholder 2">
            <a:extLst>
              <a:ext uri="{FF2B5EF4-FFF2-40B4-BE49-F238E27FC236}">
                <a16:creationId xmlns:a16="http://schemas.microsoft.com/office/drawing/2014/main" id="{F5B4F42A-3410-E1AA-0B08-197C9E05811D}"/>
              </a:ext>
            </a:extLst>
          </p:cNvPr>
          <p:cNvSpPr>
            <a:spLocks noGrp="1"/>
          </p:cNvSpPr>
          <p:nvPr>
            <p:ph idx="1"/>
          </p:nvPr>
        </p:nvSpPr>
        <p:spPr/>
        <p:txBody>
          <a:bodyPr/>
          <a:lstStyle/>
          <a:p>
            <a:r>
              <a:rPr lang="en-US" dirty="0"/>
              <a:t>Consider consumption patterns </a:t>
            </a:r>
            <a:r>
              <a:rPr lang="en-US" dirty="0" err="1"/>
              <a:t>w.r.t.</a:t>
            </a:r>
            <a:r>
              <a:rPr lang="en-US" dirty="0"/>
              <a:t> </a:t>
            </a:r>
            <a:r>
              <a:rPr lang="en-US" b="1" dirty="0"/>
              <a:t>combustible cigarettes </a:t>
            </a:r>
          </a:p>
          <a:p>
            <a:pPr lvl="1"/>
            <a:r>
              <a:rPr lang="en-US" dirty="0"/>
              <a:t>Expert survey: e-cigs less harmful than cigs (Alcott and </a:t>
            </a:r>
            <a:r>
              <a:rPr lang="en-US" dirty="0" err="1"/>
              <a:t>Rafkin</a:t>
            </a:r>
            <a:r>
              <a:rPr lang="en-US" dirty="0"/>
              <a:t> 2022)</a:t>
            </a:r>
          </a:p>
          <a:p>
            <a:r>
              <a:rPr lang="en-US" dirty="0"/>
              <a:t>E-cigs and cigs could be </a:t>
            </a:r>
            <a:r>
              <a:rPr lang="en-US" b="1" dirty="0"/>
              <a:t>substitutes</a:t>
            </a:r>
          </a:p>
          <a:p>
            <a:pPr lvl="1"/>
            <a:r>
              <a:rPr lang="en-US" dirty="0"/>
              <a:t>Example: You start vaping to quit smoking.</a:t>
            </a:r>
          </a:p>
          <a:p>
            <a:pPr lvl="1"/>
            <a:r>
              <a:rPr lang="en-US" dirty="0"/>
              <a:t>Then a tax or a ban on e-cigs would </a:t>
            </a:r>
            <a:r>
              <a:rPr lang="en-US" b="1" dirty="0"/>
              <a:t>increase</a:t>
            </a:r>
            <a:r>
              <a:rPr lang="en-US" i="1" dirty="0"/>
              <a:t> </a:t>
            </a:r>
            <a:r>
              <a:rPr lang="en-US" dirty="0"/>
              <a:t>cig consumption</a:t>
            </a:r>
          </a:p>
          <a:p>
            <a:r>
              <a:rPr lang="en-US" dirty="0"/>
              <a:t>E-cigs and cigs could be </a:t>
            </a:r>
            <a:r>
              <a:rPr lang="en-US" b="1" dirty="0"/>
              <a:t>complements</a:t>
            </a:r>
          </a:p>
          <a:p>
            <a:pPr lvl="1"/>
            <a:r>
              <a:rPr lang="en-US" dirty="0"/>
              <a:t>Example: Vaping is a “gateway” to combustible smoking</a:t>
            </a:r>
          </a:p>
          <a:p>
            <a:pPr lvl="1"/>
            <a:r>
              <a:rPr lang="en-US" dirty="0"/>
              <a:t>Then a tax or a ban on e-cigs would </a:t>
            </a:r>
            <a:r>
              <a:rPr lang="en-US" b="1" dirty="0"/>
              <a:t>decrease</a:t>
            </a:r>
            <a:r>
              <a:rPr lang="en-US" i="1" dirty="0"/>
              <a:t> </a:t>
            </a:r>
            <a:r>
              <a:rPr lang="en-US" dirty="0"/>
              <a:t>cig consumption</a:t>
            </a:r>
          </a:p>
          <a:p>
            <a:r>
              <a:rPr lang="en-US" dirty="0"/>
              <a:t>If complementarity/substitution is empirically important, you should account for the effects of an e-cig tax on the cig market when you consider welfare effects!</a:t>
            </a:r>
          </a:p>
          <a:p>
            <a:endParaRPr lang="en-US" dirty="0"/>
          </a:p>
        </p:txBody>
      </p:sp>
    </p:spTree>
    <p:extLst>
      <p:ext uri="{BB962C8B-B14F-4D97-AF65-F5344CB8AC3E}">
        <p14:creationId xmlns:p14="http://schemas.microsoft.com/office/powerpoint/2010/main" val="186499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851A9B-FB81-DF3C-BB15-772304F21AAA}"/>
              </a:ext>
            </a:extLst>
          </p:cNvPr>
          <p:cNvCxnSpPr>
            <a:cxnSpLocks/>
          </p:cNvCxnSpPr>
          <p:nvPr/>
        </p:nvCxnSpPr>
        <p:spPr>
          <a:xfrm>
            <a:off x="6552502" y="2884420"/>
            <a:ext cx="2485662" cy="2331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C89091-E8DE-F9E5-2DA2-4BE46F10A585}"/>
              </a:ext>
            </a:extLst>
          </p:cNvPr>
          <p:cNvSpPr>
            <a:spLocks noGrp="1"/>
          </p:cNvSpPr>
          <p:nvPr>
            <p:ph type="title"/>
          </p:nvPr>
        </p:nvSpPr>
        <p:spPr/>
        <p:txBody>
          <a:bodyPr>
            <a:normAutofit/>
          </a:bodyPr>
          <a:lstStyle/>
          <a:p>
            <a:r>
              <a:rPr lang="en-US" dirty="0"/>
              <a:t>If e-cigarettes and cigarettes are substitutes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7044389-3950-1F13-0264-90A3676C530E}"/>
                  </a:ext>
                </a:extLst>
              </p:cNvPr>
              <p:cNvSpPr txBox="1"/>
              <p:nvPr/>
            </p:nvSpPr>
            <p:spPr>
              <a:xfrm>
                <a:off x="317627" y="3401250"/>
                <a:ext cx="658080" cy="3085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dirty="0"/>
              </a:p>
            </p:txBody>
          </p:sp>
        </mc:Choice>
        <mc:Fallback xmlns="">
          <p:sp>
            <p:nvSpPr>
              <p:cNvPr id="59" name="TextBox 58">
                <a:extLst>
                  <a:ext uri="{FF2B5EF4-FFF2-40B4-BE49-F238E27FC236}">
                    <a16:creationId xmlns:a16="http://schemas.microsoft.com/office/drawing/2014/main" id="{77044389-3950-1F13-0264-90A3676C530E}"/>
                  </a:ext>
                </a:extLst>
              </p:cNvPr>
              <p:cNvSpPr txBox="1">
                <a:spLocks noRot="1" noChangeAspect="1" noMove="1" noResize="1" noEditPoints="1" noAdjustHandles="1" noChangeArrowheads="1" noChangeShapeType="1" noTextEdit="1"/>
              </p:cNvSpPr>
              <p:nvPr/>
            </p:nvSpPr>
            <p:spPr>
              <a:xfrm>
                <a:off x="317627" y="3401250"/>
                <a:ext cx="658080" cy="308545"/>
              </a:xfrm>
              <a:prstGeom prst="rect">
                <a:avLst/>
              </a:prstGeom>
              <a:blipFill>
                <a:blip r:embed="rId3"/>
                <a:stretch>
                  <a:fillRect/>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B074C577-FAD8-6C13-D90C-E0888E13027C}"/>
              </a:ext>
            </a:extLst>
          </p:cNvPr>
          <p:cNvGrpSpPr/>
          <p:nvPr/>
        </p:nvGrpSpPr>
        <p:grpSpPr>
          <a:xfrm>
            <a:off x="534809" y="1058947"/>
            <a:ext cx="10886832" cy="4891127"/>
            <a:chOff x="534809" y="1058947"/>
            <a:chExt cx="10886832" cy="5723939"/>
          </a:xfrm>
        </p:grpSpPr>
        <p:cxnSp>
          <p:nvCxnSpPr>
            <p:cNvPr id="39" name="Straight Connector 38">
              <a:extLst>
                <a:ext uri="{FF2B5EF4-FFF2-40B4-BE49-F238E27FC236}">
                  <a16:creationId xmlns:a16="http://schemas.microsoft.com/office/drawing/2014/main" id="{9A05D38D-E0AB-FE2D-CC51-F1558F24C284}"/>
                </a:ext>
              </a:extLst>
            </p:cNvPr>
            <p:cNvCxnSpPr>
              <a:cxnSpLocks/>
            </p:cNvCxnSpPr>
            <p:nvPr/>
          </p:nvCxnSpPr>
          <p:spPr>
            <a:xfrm flipV="1">
              <a:off x="953346" y="2282475"/>
              <a:ext cx="3819143" cy="2991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8BE5BF-F300-E659-3DB2-884B8DB220FC}"/>
                </a:ext>
              </a:extLst>
            </p:cNvPr>
            <p:cNvCxnSpPr/>
            <p:nvPr/>
          </p:nvCxnSpPr>
          <p:spPr>
            <a:xfrm>
              <a:off x="950701" y="1302298"/>
              <a:ext cx="0" cy="45472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0B9BA7-0020-DAEB-4435-1BCC292AE09A}"/>
                </a:ext>
              </a:extLst>
            </p:cNvPr>
            <p:cNvCxnSpPr>
              <a:cxnSpLocks/>
            </p:cNvCxnSpPr>
            <p:nvPr/>
          </p:nvCxnSpPr>
          <p:spPr>
            <a:xfrm flipH="1">
              <a:off x="950701" y="5854263"/>
              <a:ext cx="4600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011C6BE-EBEC-E8BF-97D7-B2AB782E641D}"/>
                </a:ext>
              </a:extLst>
            </p:cNvPr>
            <p:cNvSpPr txBox="1"/>
            <p:nvPr/>
          </p:nvSpPr>
          <p:spPr>
            <a:xfrm>
              <a:off x="3078384" y="5894931"/>
              <a:ext cx="751329" cy="334285"/>
            </a:xfrm>
            <a:prstGeom prst="rect">
              <a:avLst/>
            </a:prstGeom>
            <a:noFill/>
          </p:spPr>
          <p:txBody>
            <a:bodyPr wrap="none" rtlCol="0">
              <a:spAutoFit/>
            </a:bodyPr>
            <a:lstStyle/>
            <a:p>
              <a:r>
                <a:rPr lang="en-US" dirty="0"/>
                <a:t>Quantity</a:t>
              </a:r>
            </a:p>
          </p:txBody>
        </p:sp>
        <p:sp>
          <p:nvSpPr>
            <p:cNvPr id="37" name="TextBox 36">
              <a:extLst>
                <a:ext uri="{FF2B5EF4-FFF2-40B4-BE49-F238E27FC236}">
                  <a16:creationId xmlns:a16="http://schemas.microsoft.com/office/drawing/2014/main" id="{F5A82A04-1EE8-7BAF-2659-8AE3F65AC61D}"/>
                </a:ext>
              </a:extLst>
            </p:cNvPr>
            <p:cNvSpPr txBox="1"/>
            <p:nvPr/>
          </p:nvSpPr>
          <p:spPr>
            <a:xfrm rot="16200000">
              <a:off x="379149" y="2979327"/>
              <a:ext cx="587900" cy="276580"/>
            </a:xfrm>
            <a:prstGeom prst="rect">
              <a:avLst/>
            </a:prstGeom>
            <a:noFill/>
          </p:spPr>
          <p:txBody>
            <a:bodyPr wrap="none" rtlCol="0">
              <a:spAutoFit/>
            </a:bodyPr>
            <a:lstStyle/>
            <a:p>
              <a:r>
                <a:rPr lang="en-US" dirty="0"/>
                <a:t>Price</a:t>
              </a:r>
            </a:p>
          </p:txBody>
        </p:sp>
        <p:cxnSp>
          <p:nvCxnSpPr>
            <p:cNvPr id="38" name="Straight Connector 37">
              <a:extLst>
                <a:ext uri="{FF2B5EF4-FFF2-40B4-BE49-F238E27FC236}">
                  <a16:creationId xmlns:a16="http://schemas.microsoft.com/office/drawing/2014/main" id="{E150FA71-84D7-E55B-5B2C-71A1CB4CD9A5}"/>
                </a:ext>
              </a:extLst>
            </p:cNvPr>
            <p:cNvCxnSpPr>
              <a:cxnSpLocks/>
            </p:cNvCxnSpPr>
            <p:nvPr/>
          </p:nvCxnSpPr>
          <p:spPr>
            <a:xfrm>
              <a:off x="950700" y="2828200"/>
              <a:ext cx="2885650" cy="3028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36C861C-6D37-A1B3-09F5-66E4F13474F1}"/>
                </a:ext>
              </a:extLst>
            </p:cNvPr>
            <p:cNvSpPr txBox="1"/>
            <p:nvPr/>
          </p:nvSpPr>
          <p:spPr>
            <a:xfrm>
              <a:off x="3454048" y="5170080"/>
              <a:ext cx="998898" cy="524526"/>
            </a:xfrm>
            <a:prstGeom prst="rect">
              <a:avLst/>
            </a:prstGeom>
            <a:noFill/>
          </p:spPr>
          <p:txBody>
            <a:bodyPr wrap="square" rtlCol="0">
              <a:spAutoFit/>
            </a:bodyPr>
            <a:lstStyle/>
            <a:p>
              <a:pPr algn="ctr"/>
              <a:r>
                <a:rPr lang="en-US" sz="1400" dirty="0"/>
                <a:t>Normative Demand</a:t>
              </a:r>
            </a:p>
          </p:txBody>
        </p:sp>
        <p:cxnSp>
          <p:nvCxnSpPr>
            <p:cNvPr id="43" name="Straight Connector 42">
              <a:extLst>
                <a:ext uri="{FF2B5EF4-FFF2-40B4-BE49-F238E27FC236}">
                  <a16:creationId xmlns:a16="http://schemas.microsoft.com/office/drawing/2014/main" id="{E3FCF578-A279-39E2-9BF6-8B238D3DAE49}"/>
                </a:ext>
              </a:extLst>
            </p:cNvPr>
            <p:cNvCxnSpPr>
              <a:cxnSpLocks/>
            </p:cNvCxnSpPr>
            <p:nvPr/>
          </p:nvCxnSpPr>
          <p:spPr>
            <a:xfrm>
              <a:off x="965929" y="1706598"/>
              <a:ext cx="3898159" cy="4142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E5DF49-0502-809A-7B71-F6E4B9A8DFC2}"/>
                </a:ext>
              </a:extLst>
            </p:cNvPr>
            <p:cNvCxnSpPr>
              <a:cxnSpLocks/>
            </p:cNvCxnSpPr>
            <p:nvPr/>
          </p:nvCxnSpPr>
          <p:spPr>
            <a:xfrm flipV="1">
              <a:off x="2859368" y="3721451"/>
              <a:ext cx="0" cy="214142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A20B7C-062E-07C9-1AB7-0438391CF126}"/>
                </a:ext>
              </a:extLst>
            </p:cNvPr>
            <p:cNvCxnSpPr>
              <a:cxnSpLocks/>
            </p:cNvCxnSpPr>
            <p:nvPr/>
          </p:nvCxnSpPr>
          <p:spPr>
            <a:xfrm>
              <a:off x="969534" y="3557918"/>
              <a:ext cx="1733593" cy="34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7419E6-62E1-A89E-FC66-EF6ECE02D8A6}"/>
                </a:ext>
              </a:extLst>
            </p:cNvPr>
            <p:cNvCxnSpPr>
              <a:cxnSpLocks/>
            </p:cNvCxnSpPr>
            <p:nvPr/>
          </p:nvCxnSpPr>
          <p:spPr>
            <a:xfrm flipV="1">
              <a:off x="950690" y="2032069"/>
              <a:ext cx="3657548" cy="286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D157A6-674E-02F2-4E77-58C966D440DA}"/>
                </a:ext>
              </a:extLst>
            </p:cNvPr>
            <p:cNvCxnSpPr>
              <a:cxnSpLocks/>
            </p:cNvCxnSpPr>
            <p:nvPr/>
          </p:nvCxnSpPr>
          <p:spPr>
            <a:xfrm flipV="1">
              <a:off x="2687791" y="3534276"/>
              <a:ext cx="0" cy="22618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02BF341-23E8-9A00-6D74-A6B50830FB27}"/>
                </a:ext>
              </a:extLst>
            </p:cNvPr>
            <p:cNvCxnSpPr>
              <a:cxnSpLocks/>
            </p:cNvCxnSpPr>
            <p:nvPr/>
          </p:nvCxnSpPr>
          <p:spPr>
            <a:xfrm flipH="1">
              <a:off x="950690" y="3874745"/>
              <a:ext cx="1737100" cy="47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A12C900-83F8-2542-C22F-81E3B13E1DAD}"/>
                </a:ext>
              </a:extLst>
            </p:cNvPr>
            <p:cNvSpPr txBox="1"/>
            <p:nvPr/>
          </p:nvSpPr>
          <p:spPr>
            <a:xfrm>
              <a:off x="4564157" y="4955740"/>
              <a:ext cx="1085137" cy="740507"/>
            </a:xfrm>
            <a:prstGeom prst="rect">
              <a:avLst/>
            </a:prstGeom>
            <a:noFill/>
          </p:spPr>
          <p:txBody>
            <a:bodyPr wrap="square">
              <a:spAutoFit/>
            </a:bodyPr>
            <a:lstStyle/>
            <a:p>
              <a:pPr algn="ctr"/>
              <a:r>
                <a:rPr lang="en-US" sz="1400" dirty="0"/>
                <a:t>Mistaken (market) Demand</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15DD43A-950D-9730-7828-25A0EB85AE08}"/>
                    </a:ext>
                  </a:extLst>
                </p:cNvPr>
                <p:cNvSpPr txBox="1"/>
                <p:nvPr/>
              </p:nvSpPr>
              <p:spPr>
                <a:xfrm>
                  <a:off x="3408270" y="2833230"/>
                  <a:ext cx="254546" cy="334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𝑡</m:t>
                        </m:r>
                      </m:oMath>
                    </m:oMathPara>
                  </a14:m>
                  <a:endParaRPr lang="en-US" dirty="0"/>
                </a:p>
              </p:txBody>
            </p:sp>
          </mc:Choice>
          <mc:Fallback xmlns="">
            <p:sp>
              <p:nvSpPr>
                <p:cNvPr id="53" name="TextBox 52">
                  <a:extLst>
                    <a:ext uri="{FF2B5EF4-FFF2-40B4-BE49-F238E27FC236}">
                      <a16:creationId xmlns:a16="http://schemas.microsoft.com/office/drawing/2014/main" id="{E15DD43A-950D-9730-7828-25A0EB85AE08}"/>
                    </a:ext>
                  </a:extLst>
                </p:cNvPr>
                <p:cNvSpPr txBox="1">
                  <a:spLocks noRot="1" noChangeAspect="1" noMove="1" noResize="1" noEditPoints="1" noAdjustHandles="1" noChangeArrowheads="1" noChangeShapeType="1" noTextEdit="1"/>
                </p:cNvSpPr>
                <p:nvPr/>
              </p:nvSpPr>
              <p:spPr>
                <a:xfrm>
                  <a:off x="3408270" y="2833230"/>
                  <a:ext cx="254546" cy="334285"/>
                </a:xfrm>
                <a:prstGeom prst="rect">
                  <a:avLst/>
                </a:prstGeom>
                <a:blipFill>
                  <a:blip r:embed="rId4"/>
                  <a:stretch>
                    <a:fillRect b="-12500"/>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0383093F-9443-1E2C-6478-3542ED5A8A3F}"/>
                </a:ext>
              </a:extLst>
            </p:cNvPr>
            <p:cNvCxnSpPr>
              <a:cxnSpLocks/>
            </p:cNvCxnSpPr>
            <p:nvPr/>
          </p:nvCxnSpPr>
          <p:spPr>
            <a:xfrm>
              <a:off x="3412171" y="2968398"/>
              <a:ext cx="0" cy="44317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D83C91A-42C7-E329-6D3A-16EFA76191E1}"/>
                </a:ext>
              </a:extLst>
            </p:cNvPr>
            <p:cNvSpPr txBox="1"/>
            <p:nvPr/>
          </p:nvSpPr>
          <p:spPr>
            <a:xfrm>
              <a:off x="1034252" y="5048304"/>
              <a:ext cx="1639202" cy="277690"/>
            </a:xfrm>
            <a:prstGeom prst="rect">
              <a:avLst/>
            </a:prstGeom>
            <a:noFill/>
          </p:spPr>
          <p:txBody>
            <a:bodyPr wrap="square">
              <a:spAutoFit/>
            </a:bodyPr>
            <a:lstStyle/>
            <a:p>
              <a:pPr algn="ctr"/>
              <a:endParaRPr lang="en-US" sz="1200" dirty="0">
                <a:solidFill>
                  <a:srgbClr val="7030A0"/>
                </a:solidFill>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4E66DF6-6626-FBF1-5FBE-861381D0E8EC}"/>
                    </a:ext>
                  </a:extLst>
                </p:cNvPr>
                <p:cNvSpPr txBox="1"/>
                <p:nvPr/>
              </p:nvSpPr>
              <p:spPr>
                <a:xfrm>
                  <a:off x="548700" y="3707163"/>
                  <a:ext cx="440430" cy="3085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dirty="0"/>
                </a:p>
              </p:txBody>
            </p:sp>
          </mc:Choice>
          <mc:Fallback xmlns="">
            <p:sp>
              <p:nvSpPr>
                <p:cNvPr id="58" name="TextBox 57">
                  <a:extLst>
                    <a:ext uri="{FF2B5EF4-FFF2-40B4-BE49-F238E27FC236}">
                      <a16:creationId xmlns:a16="http://schemas.microsoft.com/office/drawing/2014/main" id="{B4E66DF6-6626-FBF1-5FBE-861381D0E8EC}"/>
                    </a:ext>
                  </a:extLst>
                </p:cNvPr>
                <p:cNvSpPr txBox="1">
                  <a:spLocks noRot="1" noChangeAspect="1" noMove="1" noResize="1" noEditPoints="1" noAdjustHandles="1" noChangeArrowheads="1" noChangeShapeType="1" noTextEdit="1"/>
                </p:cNvSpPr>
                <p:nvPr/>
              </p:nvSpPr>
              <p:spPr>
                <a:xfrm>
                  <a:off x="548700" y="3707163"/>
                  <a:ext cx="440430" cy="308545"/>
                </a:xfrm>
                <a:prstGeom prst="rect">
                  <a:avLst/>
                </a:prstGeom>
                <a:blipFill>
                  <a:blip r:embed="rId5"/>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2885422-122B-72D0-A519-339A2F2D18B8}"/>
                    </a:ext>
                  </a:extLst>
                </p:cNvPr>
                <p:cNvSpPr txBox="1"/>
                <p:nvPr/>
              </p:nvSpPr>
              <p:spPr>
                <a:xfrm>
                  <a:off x="2495024" y="5850476"/>
                  <a:ext cx="294265" cy="3085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1</m:t>
                            </m:r>
                          </m:sub>
                        </m:sSub>
                      </m:oMath>
                    </m:oMathPara>
                  </a14:m>
                  <a:endParaRPr lang="en-US" dirty="0"/>
                </a:p>
              </p:txBody>
            </p:sp>
          </mc:Choice>
          <mc:Fallback xmlns="">
            <p:sp>
              <p:nvSpPr>
                <p:cNvPr id="61" name="TextBox 60">
                  <a:extLst>
                    <a:ext uri="{FF2B5EF4-FFF2-40B4-BE49-F238E27FC236}">
                      <a16:creationId xmlns:a16="http://schemas.microsoft.com/office/drawing/2014/main" id="{02885422-122B-72D0-A519-339A2F2D18B8}"/>
                    </a:ext>
                  </a:extLst>
                </p:cNvPr>
                <p:cNvSpPr txBox="1">
                  <a:spLocks noRot="1" noChangeAspect="1" noMove="1" noResize="1" noEditPoints="1" noAdjustHandles="1" noChangeArrowheads="1" noChangeShapeType="1" noTextEdit="1"/>
                </p:cNvSpPr>
                <p:nvPr/>
              </p:nvSpPr>
              <p:spPr>
                <a:xfrm>
                  <a:off x="2495024" y="5850476"/>
                  <a:ext cx="294265" cy="308545"/>
                </a:xfrm>
                <a:prstGeom prst="rect">
                  <a:avLst/>
                </a:prstGeom>
                <a:blipFill>
                  <a:blip r:embed="rId6"/>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73C9457-C672-8EE7-E2DD-64AF6AD00291}"/>
                    </a:ext>
                  </a:extLst>
                </p:cNvPr>
                <p:cNvSpPr txBox="1"/>
                <p:nvPr/>
              </p:nvSpPr>
              <p:spPr>
                <a:xfrm>
                  <a:off x="2712236" y="5856459"/>
                  <a:ext cx="294265" cy="3085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0</m:t>
                            </m:r>
                          </m:sub>
                        </m:sSub>
                      </m:oMath>
                    </m:oMathPara>
                  </a14:m>
                  <a:endParaRPr lang="en-US" dirty="0"/>
                </a:p>
              </p:txBody>
            </p:sp>
          </mc:Choice>
          <mc:Fallback xmlns="">
            <p:sp>
              <p:nvSpPr>
                <p:cNvPr id="62" name="TextBox 61">
                  <a:extLst>
                    <a:ext uri="{FF2B5EF4-FFF2-40B4-BE49-F238E27FC236}">
                      <a16:creationId xmlns:a16="http://schemas.microsoft.com/office/drawing/2014/main" id="{673C9457-C672-8EE7-E2DD-64AF6AD00291}"/>
                    </a:ext>
                  </a:extLst>
                </p:cNvPr>
                <p:cNvSpPr txBox="1">
                  <a:spLocks noRot="1" noChangeAspect="1" noMove="1" noResize="1" noEditPoints="1" noAdjustHandles="1" noChangeArrowheads="1" noChangeShapeType="1" noTextEdit="1"/>
                </p:cNvSpPr>
                <p:nvPr/>
              </p:nvSpPr>
              <p:spPr>
                <a:xfrm>
                  <a:off x="2712236" y="5856459"/>
                  <a:ext cx="294265" cy="308545"/>
                </a:xfrm>
                <a:prstGeom prst="rect">
                  <a:avLst/>
                </a:prstGeom>
                <a:blipFill>
                  <a:blip r:embed="rId7"/>
                  <a:stretch>
                    <a:fillRect r="-41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3ADAC2E-D6FD-7A1E-BB69-F89AEBEAFD89}"/>
                    </a:ext>
                  </a:extLst>
                </p:cNvPr>
                <p:cNvSpPr txBox="1"/>
                <p:nvPr/>
              </p:nvSpPr>
              <p:spPr>
                <a:xfrm>
                  <a:off x="562483" y="3534179"/>
                  <a:ext cx="440430" cy="3085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0</m:t>
                            </m:r>
                          </m:sub>
                        </m:sSub>
                      </m:oMath>
                    </m:oMathPara>
                  </a14:m>
                  <a:endParaRPr lang="en-US" dirty="0"/>
                </a:p>
              </p:txBody>
            </p:sp>
          </mc:Choice>
          <mc:Fallback xmlns="">
            <p:sp>
              <p:nvSpPr>
                <p:cNvPr id="63" name="TextBox 62">
                  <a:extLst>
                    <a:ext uri="{FF2B5EF4-FFF2-40B4-BE49-F238E27FC236}">
                      <a16:creationId xmlns:a16="http://schemas.microsoft.com/office/drawing/2014/main" id="{03ADAC2E-D6FD-7A1E-BB69-F89AEBEAFD89}"/>
                    </a:ext>
                  </a:extLst>
                </p:cNvPr>
                <p:cNvSpPr txBox="1">
                  <a:spLocks noRot="1" noChangeAspect="1" noMove="1" noResize="1" noEditPoints="1" noAdjustHandles="1" noChangeArrowheads="1" noChangeShapeType="1" noTextEdit="1"/>
                </p:cNvSpPr>
                <p:nvPr/>
              </p:nvSpPr>
              <p:spPr>
                <a:xfrm>
                  <a:off x="562483" y="3534179"/>
                  <a:ext cx="440430" cy="308545"/>
                </a:xfrm>
                <a:prstGeom prst="rect">
                  <a:avLst/>
                </a:prstGeom>
                <a:blipFill>
                  <a:blip r:embed="rId8"/>
                  <a:stretch>
                    <a:fillRect b="-19048"/>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F8BFCC36-8B6D-FE81-F61C-116FEB7B4949}"/>
                </a:ext>
              </a:extLst>
            </p:cNvPr>
            <p:cNvCxnSpPr>
              <a:cxnSpLocks/>
            </p:cNvCxnSpPr>
            <p:nvPr/>
          </p:nvCxnSpPr>
          <p:spPr>
            <a:xfrm flipH="1">
              <a:off x="950689" y="3733580"/>
              <a:ext cx="1914016" cy="1151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A79B64-6D1F-6246-943B-A92519E552EB}"/>
                </a:ext>
              </a:extLst>
            </p:cNvPr>
            <p:cNvCxnSpPr>
              <a:cxnSpLocks/>
            </p:cNvCxnSpPr>
            <p:nvPr/>
          </p:nvCxnSpPr>
          <p:spPr>
            <a:xfrm>
              <a:off x="2270115" y="4217697"/>
              <a:ext cx="403339" cy="4212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ECB887-188C-80F1-A93F-14DE85626521}"/>
                </a:ext>
              </a:extLst>
            </p:cNvPr>
            <p:cNvCxnSpPr>
              <a:cxnSpLocks/>
            </p:cNvCxnSpPr>
            <p:nvPr/>
          </p:nvCxnSpPr>
          <p:spPr>
            <a:xfrm>
              <a:off x="2313828" y="4217697"/>
              <a:ext cx="583635" cy="588773"/>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AC49FF-DA61-F90F-FD39-DD43D2E13652}"/>
                </a:ext>
              </a:extLst>
            </p:cNvPr>
            <p:cNvCxnSpPr>
              <a:cxnSpLocks/>
            </p:cNvCxnSpPr>
            <p:nvPr/>
          </p:nvCxnSpPr>
          <p:spPr>
            <a:xfrm flipV="1">
              <a:off x="2856396" y="3733580"/>
              <a:ext cx="14407" cy="1100312"/>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26FD981-C437-A4D3-F49A-8C812DE386E8}"/>
                </a:ext>
              </a:extLst>
            </p:cNvPr>
            <p:cNvCxnSpPr>
              <a:cxnSpLocks/>
            </p:cNvCxnSpPr>
            <p:nvPr/>
          </p:nvCxnSpPr>
          <p:spPr>
            <a:xfrm flipV="1">
              <a:off x="2254449" y="3882883"/>
              <a:ext cx="433011" cy="342952"/>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843D6C53-F850-0927-5FF4-84423056FD8A}"/>
                </a:ext>
              </a:extLst>
            </p:cNvPr>
            <p:cNvGrpSpPr/>
            <p:nvPr/>
          </p:nvGrpSpPr>
          <p:grpSpPr>
            <a:xfrm>
              <a:off x="6129606" y="1125057"/>
              <a:ext cx="5292035" cy="5657829"/>
              <a:chOff x="872419" y="1322880"/>
              <a:chExt cx="5728914" cy="5643745"/>
            </a:xfrm>
          </p:grpSpPr>
          <p:grpSp>
            <p:nvGrpSpPr>
              <p:cNvPr id="92" name="Group 91">
                <a:extLst>
                  <a:ext uri="{FF2B5EF4-FFF2-40B4-BE49-F238E27FC236}">
                    <a16:creationId xmlns:a16="http://schemas.microsoft.com/office/drawing/2014/main" id="{40A6269D-75D7-8673-00B7-F64E11138263}"/>
                  </a:ext>
                </a:extLst>
              </p:cNvPr>
              <p:cNvGrpSpPr/>
              <p:nvPr/>
            </p:nvGrpSpPr>
            <p:grpSpPr>
              <a:xfrm>
                <a:off x="872419" y="1322880"/>
                <a:ext cx="5728914" cy="5643745"/>
                <a:chOff x="5923234" y="1046260"/>
                <a:chExt cx="5728914" cy="5643745"/>
              </a:xfrm>
            </p:grpSpPr>
            <p:cxnSp>
              <p:nvCxnSpPr>
                <p:cNvPr id="98" name="Straight Connector 97">
                  <a:extLst>
                    <a:ext uri="{FF2B5EF4-FFF2-40B4-BE49-F238E27FC236}">
                      <a16:creationId xmlns:a16="http://schemas.microsoft.com/office/drawing/2014/main" id="{C8D45F61-9BDD-2C5C-B769-78B28E0F9721}"/>
                    </a:ext>
                  </a:extLst>
                </p:cNvPr>
                <p:cNvCxnSpPr>
                  <a:cxnSpLocks/>
                </p:cNvCxnSpPr>
                <p:nvPr/>
              </p:nvCxnSpPr>
              <p:spPr>
                <a:xfrm flipV="1">
                  <a:off x="6376323" y="2302718"/>
                  <a:ext cx="4134428" cy="2983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36D956F-4BC1-CE50-0497-B7ADC45FA3A9}"/>
                    </a:ext>
                  </a:extLst>
                </p:cNvPr>
                <p:cNvCxnSpPr/>
                <p:nvPr/>
              </p:nvCxnSpPr>
              <p:spPr>
                <a:xfrm>
                  <a:off x="6373460" y="1324981"/>
                  <a:ext cx="0" cy="4535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2AF2497-BF35-B721-38FF-D39619236DE6}"/>
                    </a:ext>
                  </a:extLst>
                </p:cNvPr>
                <p:cNvCxnSpPr>
                  <a:cxnSpLocks/>
                </p:cNvCxnSpPr>
                <p:nvPr/>
              </p:nvCxnSpPr>
              <p:spPr>
                <a:xfrm flipH="1">
                  <a:off x="6373460" y="5865615"/>
                  <a:ext cx="49803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82FD6B0B-478D-31E5-EA0A-60C4D7D83298}"/>
                    </a:ext>
                  </a:extLst>
                </p:cNvPr>
                <p:cNvSpPr txBox="1"/>
                <p:nvPr/>
              </p:nvSpPr>
              <p:spPr>
                <a:xfrm>
                  <a:off x="6704945" y="5973189"/>
                  <a:ext cx="813354" cy="333453"/>
                </a:xfrm>
                <a:prstGeom prst="rect">
                  <a:avLst/>
                </a:prstGeom>
                <a:noFill/>
              </p:spPr>
              <p:txBody>
                <a:bodyPr wrap="none" rtlCol="0">
                  <a:spAutoFit/>
                </a:bodyPr>
                <a:lstStyle/>
                <a:p>
                  <a:r>
                    <a:rPr lang="en-US" dirty="0"/>
                    <a:t>Quantity</a:t>
                  </a:r>
                </a:p>
              </p:txBody>
            </p:sp>
            <p:sp>
              <p:nvSpPr>
                <p:cNvPr id="102" name="TextBox 101">
                  <a:extLst>
                    <a:ext uri="{FF2B5EF4-FFF2-40B4-BE49-F238E27FC236}">
                      <a16:creationId xmlns:a16="http://schemas.microsoft.com/office/drawing/2014/main" id="{54C95E24-130E-4E2D-3810-6C29105AF100}"/>
                    </a:ext>
                  </a:extLst>
                </p:cNvPr>
                <p:cNvSpPr txBox="1"/>
                <p:nvPr/>
              </p:nvSpPr>
              <p:spPr>
                <a:xfrm rot="16200000">
                  <a:off x="5779722" y="2657037"/>
                  <a:ext cx="586437" cy="299413"/>
                </a:xfrm>
                <a:prstGeom prst="rect">
                  <a:avLst/>
                </a:prstGeom>
                <a:noFill/>
              </p:spPr>
              <p:txBody>
                <a:bodyPr wrap="none" rtlCol="0">
                  <a:spAutoFit/>
                </a:bodyPr>
                <a:lstStyle/>
                <a:p>
                  <a:r>
                    <a:rPr lang="en-US" dirty="0"/>
                    <a:t>Price</a:t>
                  </a:r>
                </a:p>
              </p:txBody>
            </p:sp>
            <p:cxnSp>
              <p:nvCxnSpPr>
                <p:cNvPr id="103" name="Straight Connector 102">
                  <a:extLst>
                    <a:ext uri="{FF2B5EF4-FFF2-40B4-BE49-F238E27FC236}">
                      <a16:creationId xmlns:a16="http://schemas.microsoft.com/office/drawing/2014/main" id="{592798F1-50F3-1593-61B9-916356B62791}"/>
                    </a:ext>
                  </a:extLst>
                </p:cNvPr>
                <p:cNvCxnSpPr>
                  <a:cxnSpLocks/>
                </p:cNvCxnSpPr>
                <p:nvPr/>
              </p:nvCxnSpPr>
              <p:spPr>
                <a:xfrm>
                  <a:off x="6415061" y="3548313"/>
                  <a:ext cx="2436876" cy="2295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F0BC3CC-227C-2590-FCD3-8B4182F87A46}"/>
                    </a:ext>
                  </a:extLst>
                </p:cNvPr>
                <p:cNvSpPr txBox="1"/>
                <p:nvPr/>
              </p:nvSpPr>
              <p:spPr>
                <a:xfrm>
                  <a:off x="8597623" y="6079221"/>
                  <a:ext cx="1267992" cy="610784"/>
                </a:xfrm>
                <a:prstGeom prst="rect">
                  <a:avLst/>
                </a:prstGeom>
                <a:noFill/>
              </p:spPr>
              <p:txBody>
                <a:bodyPr wrap="square" rtlCol="0">
                  <a:spAutoFit/>
                </a:bodyPr>
                <a:lstStyle/>
                <a:p>
                  <a:pPr algn="ctr"/>
                  <a:r>
                    <a:rPr lang="en-US" sz="1400" dirty="0"/>
                    <a:t>Normative Demand 0</a:t>
                  </a:r>
                </a:p>
              </p:txBody>
            </p:sp>
            <p:cxnSp>
              <p:nvCxnSpPr>
                <p:cNvPr id="105" name="Straight Connector 104">
                  <a:extLst>
                    <a:ext uri="{FF2B5EF4-FFF2-40B4-BE49-F238E27FC236}">
                      <a16:creationId xmlns:a16="http://schemas.microsoft.com/office/drawing/2014/main" id="{FF10FFCA-899A-0977-C9A8-DC4BED5645C6}"/>
                    </a:ext>
                  </a:extLst>
                </p:cNvPr>
                <p:cNvCxnSpPr>
                  <a:cxnSpLocks/>
                </p:cNvCxnSpPr>
                <p:nvPr/>
              </p:nvCxnSpPr>
              <p:spPr>
                <a:xfrm>
                  <a:off x="6352085" y="1046260"/>
                  <a:ext cx="5038146" cy="4814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564C48F-57BD-C681-FEAC-44A19E7D32FF}"/>
                    </a:ext>
                  </a:extLst>
                </p:cNvPr>
                <p:cNvCxnSpPr>
                  <a:cxnSpLocks/>
                </p:cNvCxnSpPr>
                <p:nvPr/>
              </p:nvCxnSpPr>
              <p:spPr>
                <a:xfrm flipV="1">
                  <a:off x="8836592" y="3541964"/>
                  <a:ext cx="0" cy="23258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DB8307C-5E27-21F3-0B8D-EB71AED2D9E7}"/>
                    </a:ext>
                  </a:extLst>
                </p:cNvPr>
                <p:cNvCxnSpPr>
                  <a:cxnSpLocks/>
                </p:cNvCxnSpPr>
                <p:nvPr/>
              </p:nvCxnSpPr>
              <p:spPr>
                <a:xfrm flipV="1">
                  <a:off x="6393846" y="3534169"/>
                  <a:ext cx="2441932" cy="61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4D8049E-A257-4C50-5036-EC0DD263E195}"/>
                    </a:ext>
                  </a:extLst>
                </p:cNvPr>
                <p:cNvCxnSpPr>
                  <a:cxnSpLocks/>
                  <a:stCxn id="118" idx="0"/>
                </p:cNvCxnSpPr>
                <p:nvPr/>
              </p:nvCxnSpPr>
              <p:spPr>
                <a:xfrm flipV="1">
                  <a:off x="8439696" y="3745253"/>
                  <a:ext cx="35923" cy="21225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AC461F0-0514-9F65-CAA1-01A5A3E5A963}"/>
                    </a:ext>
                  </a:extLst>
                </p:cNvPr>
                <p:cNvSpPr txBox="1"/>
                <p:nvPr/>
              </p:nvSpPr>
              <p:spPr>
                <a:xfrm>
                  <a:off x="11064789" y="5516558"/>
                  <a:ext cx="587359" cy="307011"/>
                </a:xfrm>
                <a:prstGeom prst="rect">
                  <a:avLst/>
                </a:prstGeom>
                <a:noFill/>
              </p:spPr>
              <p:txBody>
                <a:bodyPr wrap="square">
                  <a:spAutoFit/>
                </a:bodyPr>
                <a:lstStyle/>
                <a:p>
                  <a:pPr algn="ctr"/>
                  <a:r>
                    <a:rPr lang="en-US" sz="1400" dirty="0"/>
                    <a:t>D1</a:t>
                  </a: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45787AD3-0985-AE34-18AC-44010EA44760}"/>
                        </a:ext>
                      </a:extLst>
                    </p:cNvPr>
                    <p:cNvSpPr txBox="1"/>
                    <p:nvPr/>
                  </p:nvSpPr>
                  <p:spPr>
                    <a:xfrm>
                      <a:off x="7386752" y="1442867"/>
                      <a:ext cx="1311261" cy="7049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𝑡</m:t>
                            </m:r>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𝑑</m:t>
                                </m:r>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𝑞</m:t>
                                    </m:r>
                                  </m:e>
                                  <m:sup>
                                    <m:r>
                                      <a:rPr lang="en-US" b="0" i="1" smtClean="0">
                                        <a:solidFill>
                                          <a:srgbClr val="7030A0"/>
                                        </a:solidFill>
                                        <a:latin typeface="Cambria Math" panose="02040503050406030204" pitchFamily="18" charset="0"/>
                                      </a:rPr>
                                      <m:t>𝑐𝑖𝑔</m:t>
                                    </m:r>
                                  </m:sup>
                                </m:sSup>
                              </m:num>
                              <m:den>
                                <m:r>
                                  <a:rPr lang="en-US" b="0" i="1" smtClean="0">
                                    <a:solidFill>
                                      <a:srgbClr val="7030A0"/>
                                    </a:solidFill>
                                    <a:latin typeface="Cambria Math" panose="02040503050406030204" pitchFamily="18" charset="0"/>
                                  </a:rPr>
                                  <m:t>𝑑</m:t>
                                </m:r>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𝑝</m:t>
                                    </m:r>
                                  </m:e>
                                  <m:sup>
                                    <m:r>
                                      <a:rPr lang="en-US" b="0" i="1" smtClean="0">
                                        <a:solidFill>
                                          <a:srgbClr val="7030A0"/>
                                        </a:solidFill>
                                        <a:latin typeface="Cambria Math" panose="02040503050406030204" pitchFamily="18" charset="0"/>
                                      </a:rPr>
                                      <m:t>𝑒</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𝑐𝑖𝑔</m:t>
                                    </m:r>
                                  </m:sup>
                                </m:sSup>
                              </m:den>
                            </m:f>
                          </m:oMath>
                        </m:oMathPara>
                      </a14:m>
                      <a:endParaRPr lang="en-US" dirty="0"/>
                    </a:p>
                  </p:txBody>
                </p:sp>
              </mc:Choice>
              <mc:Fallback xmlns="">
                <p:sp>
                  <p:nvSpPr>
                    <p:cNvPr id="112" name="TextBox 111">
                      <a:extLst>
                        <a:ext uri="{FF2B5EF4-FFF2-40B4-BE49-F238E27FC236}">
                          <a16:creationId xmlns:a16="http://schemas.microsoft.com/office/drawing/2014/main" id="{45787AD3-0985-AE34-18AC-44010EA44760}"/>
                        </a:ext>
                      </a:extLst>
                    </p:cNvPr>
                    <p:cNvSpPr txBox="1">
                      <a:spLocks noRot="1" noChangeAspect="1" noMove="1" noResize="1" noEditPoints="1" noAdjustHandles="1" noChangeArrowheads="1" noChangeShapeType="1" noTextEdit="1"/>
                    </p:cNvSpPr>
                    <p:nvPr/>
                  </p:nvSpPr>
                  <p:spPr>
                    <a:xfrm>
                      <a:off x="7386752" y="1442867"/>
                      <a:ext cx="1311261" cy="704908"/>
                    </a:xfrm>
                    <a:prstGeom prst="rect">
                      <a:avLst/>
                    </a:prstGeom>
                    <a:blipFill>
                      <a:blip r:embed="rId9"/>
                      <a:stretch>
                        <a:fillRect b="-22449"/>
                      </a:stretch>
                    </a:blipFill>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F005B950-57E9-0F9E-C8B1-62570F6BEA28}"/>
                    </a:ext>
                  </a:extLst>
                </p:cNvPr>
                <p:cNvCxnSpPr>
                  <a:cxnSpLocks/>
                </p:cNvCxnSpPr>
                <p:nvPr/>
              </p:nvCxnSpPr>
              <p:spPr>
                <a:xfrm>
                  <a:off x="7604301" y="2351896"/>
                  <a:ext cx="0" cy="533117"/>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33C4689-3FD1-A180-D0EA-FD177A478269}"/>
                    </a:ext>
                  </a:extLst>
                </p:cNvPr>
                <p:cNvSpPr txBox="1"/>
                <p:nvPr/>
              </p:nvSpPr>
              <p:spPr>
                <a:xfrm>
                  <a:off x="6463908" y="5061663"/>
                  <a:ext cx="1774525" cy="276999"/>
                </a:xfrm>
                <a:prstGeom prst="rect">
                  <a:avLst/>
                </a:prstGeom>
                <a:noFill/>
              </p:spPr>
              <p:txBody>
                <a:bodyPr wrap="square">
                  <a:spAutoFit/>
                </a:bodyPr>
                <a:lstStyle/>
                <a:p>
                  <a:pPr algn="ctr"/>
                  <a:endParaRPr lang="en-US" sz="1200" dirty="0">
                    <a:solidFill>
                      <a:srgbClr val="7030A0"/>
                    </a:solidFill>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B4B440CE-E4C6-BFDB-E368-39F662910367}"/>
                        </a:ext>
                      </a:extLst>
                    </p:cNvPr>
                    <p:cNvSpPr txBox="1"/>
                    <p:nvPr/>
                  </p:nvSpPr>
                  <p:spPr>
                    <a:xfrm>
                      <a:off x="5987119" y="3348870"/>
                      <a:ext cx="47678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dirty="0"/>
                    </a:p>
                  </p:txBody>
                </p:sp>
              </mc:Choice>
              <mc:Fallback xmlns="">
                <p:sp>
                  <p:nvSpPr>
                    <p:cNvPr id="115" name="TextBox 114">
                      <a:extLst>
                        <a:ext uri="{FF2B5EF4-FFF2-40B4-BE49-F238E27FC236}">
                          <a16:creationId xmlns:a16="http://schemas.microsoft.com/office/drawing/2014/main" id="{B4B440CE-E4C6-BFDB-E368-39F662910367}"/>
                        </a:ext>
                      </a:extLst>
                    </p:cNvPr>
                    <p:cNvSpPr txBox="1">
                      <a:spLocks noRot="1" noChangeAspect="1" noMove="1" noResize="1" noEditPoints="1" noAdjustHandles="1" noChangeArrowheads="1" noChangeShapeType="1" noTextEdit="1"/>
                    </p:cNvSpPr>
                    <p:nvPr/>
                  </p:nvSpPr>
                  <p:spPr>
                    <a:xfrm>
                      <a:off x="5987119" y="3348870"/>
                      <a:ext cx="476789" cy="307777"/>
                    </a:xfrm>
                    <a:prstGeom prst="rect">
                      <a:avLst/>
                    </a:prstGeom>
                    <a:blipFill>
                      <a:blip r:embed="rId10"/>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0272490-A549-E008-BAA1-F74C26309ED4}"/>
                        </a:ext>
                      </a:extLst>
                    </p:cNvPr>
                    <p:cNvSpPr txBox="1"/>
                    <p:nvPr/>
                  </p:nvSpPr>
                  <p:spPr>
                    <a:xfrm>
                      <a:off x="8684515" y="5867805"/>
                      <a:ext cx="31855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1</m:t>
                                </m:r>
                              </m:sub>
                            </m:sSub>
                          </m:oMath>
                        </m:oMathPara>
                      </a14:m>
                      <a:endParaRPr lang="en-US" dirty="0"/>
                    </a:p>
                  </p:txBody>
                </p:sp>
              </mc:Choice>
              <mc:Fallback xmlns="">
                <p:sp>
                  <p:nvSpPr>
                    <p:cNvPr id="117" name="TextBox 116">
                      <a:extLst>
                        <a:ext uri="{FF2B5EF4-FFF2-40B4-BE49-F238E27FC236}">
                          <a16:creationId xmlns:a16="http://schemas.microsoft.com/office/drawing/2014/main" id="{50272490-A549-E008-BAA1-F74C26309ED4}"/>
                        </a:ext>
                      </a:extLst>
                    </p:cNvPr>
                    <p:cNvSpPr txBox="1">
                      <a:spLocks noRot="1" noChangeAspect="1" noMove="1" noResize="1" noEditPoints="1" noAdjustHandles="1" noChangeArrowheads="1" noChangeShapeType="1" noTextEdit="1"/>
                    </p:cNvSpPr>
                    <p:nvPr/>
                  </p:nvSpPr>
                  <p:spPr>
                    <a:xfrm>
                      <a:off x="8684515" y="5867805"/>
                      <a:ext cx="318558" cy="307777"/>
                    </a:xfrm>
                    <a:prstGeom prst="rect">
                      <a:avLst/>
                    </a:prstGeom>
                    <a:blipFill>
                      <a:blip r:embed="rId11"/>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F6628F8-7528-DC9D-EE61-23AE467AA6B7}"/>
                        </a:ext>
                      </a:extLst>
                    </p:cNvPr>
                    <p:cNvSpPr txBox="1"/>
                    <p:nvPr/>
                  </p:nvSpPr>
                  <p:spPr>
                    <a:xfrm>
                      <a:off x="8280416" y="5867806"/>
                      <a:ext cx="31855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0</m:t>
                                </m:r>
                              </m:sub>
                            </m:sSub>
                          </m:oMath>
                        </m:oMathPara>
                      </a14:m>
                      <a:endParaRPr lang="en-US" dirty="0"/>
                    </a:p>
                  </p:txBody>
                </p:sp>
              </mc:Choice>
              <mc:Fallback xmlns="">
                <p:sp>
                  <p:nvSpPr>
                    <p:cNvPr id="118" name="TextBox 117">
                      <a:extLst>
                        <a:ext uri="{FF2B5EF4-FFF2-40B4-BE49-F238E27FC236}">
                          <a16:creationId xmlns:a16="http://schemas.microsoft.com/office/drawing/2014/main" id="{EF6628F8-7528-DC9D-EE61-23AE467AA6B7}"/>
                        </a:ext>
                      </a:extLst>
                    </p:cNvPr>
                    <p:cNvSpPr txBox="1">
                      <a:spLocks noRot="1" noChangeAspect="1" noMove="1" noResize="1" noEditPoints="1" noAdjustHandles="1" noChangeArrowheads="1" noChangeShapeType="1" noTextEdit="1"/>
                    </p:cNvSpPr>
                    <p:nvPr/>
                  </p:nvSpPr>
                  <p:spPr>
                    <a:xfrm>
                      <a:off x="8280416" y="5867806"/>
                      <a:ext cx="318558" cy="307777"/>
                    </a:xfrm>
                    <a:prstGeom prst="rect">
                      <a:avLst/>
                    </a:prstGeom>
                    <a:blipFill>
                      <a:blip r:embed="rId12"/>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AE42C839-D9BA-62D5-F849-BA03B523D1A8}"/>
                        </a:ext>
                      </a:extLst>
                    </p:cNvPr>
                    <p:cNvSpPr txBox="1"/>
                    <p:nvPr/>
                  </p:nvSpPr>
                  <p:spPr>
                    <a:xfrm>
                      <a:off x="5954297" y="3591365"/>
                      <a:ext cx="47678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0</m:t>
                                </m:r>
                              </m:sub>
                            </m:sSub>
                          </m:oMath>
                        </m:oMathPara>
                      </a14:m>
                      <a:endParaRPr lang="en-US" dirty="0"/>
                    </a:p>
                  </p:txBody>
                </p:sp>
              </mc:Choice>
              <mc:Fallback xmlns="">
                <p:sp>
                  <p:nvSpPr>
                    <p:cNvPr id="119" name="TextBox 118">
                      <a:extLst>
                        <a:ext uri="{FF2B5EF4-FFF2-40B4-BE49-F238E27FC236}">
                          <a16:creationId xmlns:a16="http://schemas.microsoft.com/office/drawing/2014/main" id="{AE42C839-D9BA-62D5-F849-BA03B523D1A8}"/>
                        </a:ext>
                      </a:extLst>
                    </p:cNvPr>
                    <p:cNvSpPr txBox="1">
                      <a:spLocks noRot="1" noChangeAspect="1" noMove="1" noResize="1" noEditPoints="1" noAdjustHandles="1" noChangeArrowheads="1" noChangeShapeType="1" noTextEdit="1"/>
                    </p:cNvSpPr>
                    <p:nvPr/>
                  </p:nvSpPr>
                  <p:spPr>
                    <a:xfrm>
                      <a:off x="5954297" y="3591365"/>
                      <a:ext cx="476789" cy="307777"/>
                    </a:xfrm>
                    <a:prstGeom prst="rect">
                      <a:avLst/>
                    </a:prstGeom>
                    <a:blipFill>
                      <a:blip r:embed="rId13"/>
                      <a:stretch>
                        <a:fillRect b="-18182"/>
                      </a:stretch>
                    </a:blipFill>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EF5AB2F5-B1C7-E0C1-17A4-C4B43B4A5BF2}"/>
                    </a:ext>
                  </a:extLst>
                </p:cNvPr>
                <p:cNvCxnSpPr>
                  <a:cxnSpLocks/>
                </p:cNvCxnSpPr>
                <p:nvPr/>
              </p:nvCxnSpPr>
              <p:spPr>
                <a:xfrm flipH="1">
                  <a:off x="6373447" y="3750211"/>
                  <a:ext cx="2072026" cy="114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26C286B2-28DE-72D0-F9B0-90F2A0A6FA00}"/>
                  </a:ext>
                </a:extLst>
              </p:cNvPr>
              <p:cNvCxnSpPr>
                <a:cxnSpLocks/>
              </p:cNvCxnSpPr>
              <p:nvPr/>
            </p:nvCxnSpPr>
            <p:spPr>
              <a:xfrm flipH="1">
                <a:off x="3403465" y="4068092"/>
                <a:ext cx="21339" cy="1680252"/>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a:extLst>
                <a:ext uri="{FF2B5EF4-FFF2-40B4-BE49-F238E27FC236}">
                  <a16:creationId xmlns:a16="http://schemas.microsoft.com/office/drawing/2014/main" id="{8E7BA9E2-EAFA-5FC2-57C6-891E9D14141D}"/>
                </a:ext>
              </a:extLst>
            </p:cNvPr>
            <p:cNvCxnSpPr>
              <a:cxnSpLocks/>
            </p:cNvCxnSpPr>
            <p:nvPr/>
          </p:nvCxnSpPr>
          <p:spPr>
            <a:xfrm flipV="1">
              <a:off x="8317758" y="3833369"/>
              <a:ext cx="169592" cy="136738"/>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1E918FA-9B19-11E8-87DD-0D3B2D3E0CCE}"/>
                </a:ext>
              </a:extLst>
            </p:cNvPr>
            <p:cNvCxnSpPr>
              <a:cxnSpLocks/>
            </p:cNvCxnSpPr>
            <p:nvPr/>
          </p:nvCxnSpPr>
          <p:spPr>
            <a:xfrm flipV="1">
              <a:off x="7726035" y="3587685"/>
              <a:ext cx="1089521" cy="90248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49D9E80F-910E-9483-8B4C-9A4BAC147657}"/>
                </a:ext>
              </a:extLst>
            </p:cNvPr>
            <p:cNvSpPr txBox="1"/>
            <p:nvPr/>
          </p:nvSpPr>
          <p:spPr>
            <a:xfrm>
              <a:off x="2489200" y="1231900"/>
              <a:ext cx="1800365" cy="432218"/>
            </a:xfrm>
            <a:prstGeom prst="rect">
              <a:avLst/>
            </a:prstGeom>
            <a:noFill/>
          </p:spPr>
          <p:txBody>
            <a:bodyPr wrap="none" rtlCol="0">
              <a:spAutoFit/>
            </a:bodyPr>
            <a:lstStyle/>
            <a:p>
              <a:r>
                <a:rPr lang="en-US" b="1" dirty="0"/>
                <a:t>Market for e-cigs</a:t>
              </a:r>
            </a:p>
          </p:txBody>
        </p:sp>
        <p:sp>
          <p:nvSpPr>
            <p:cNvPr id="123" name="TextBox 122">
              <a:extLst>
                <a:ext uri="{FF2B5EF4-FFF2-40B4-BE49-F238E27FC236}">
                  <a16:creationId xmlns:a16="http://schemas.microsoft.com/office/drawing/2014/main" id="{C20CE671-6F8E-07D2-5062-B1B1F776763F}"/>
                </a:ext>
              </a:extLst>
            </p:cNvPr>
            <p:cNvSpPr txBox="1"/>
            <p:nvPr/>
          </p:nvSpPr>
          <p:spPr>
            <a:xfrm>
              <a:off x="8089821" y="1058947"/>
              <a:ext cx="1932541" cy="432218"/>
            </a:xfrm>
            <a:prstGeom prst="rect">
              <a:avLst/>
            </a:prstGeom>
            <a:noFill/>
          </p:spPr>
          <p:txBody>
            <a:bodyPr wrap="square">
              <a:spAutoFit/>
            </a:bodyPr>
            <a:lstStyle/>
            <a:p>
              <a:r>
                <a:rPr lang="en-US" b="1" dirty="0"/>
                <a:t>Market for cigs</a:t>
              </a:r>
            </a:p>
          </p:txBody>
        </p:sp>
        <p:sp>
          <p:nvSpPr>
            <p:cNvPr id="124" name="TextBox 123">
              <a:extLst>
                <a:ext uri="{FF2B5EF4-FFF2-40B4-BE49-F238E27FC236}">
                  <a16:creationId xmlns:a16="http://schemas.microsoft.com/office/drawing/2014/main" id="{D61AC2F2-BC64-110D-FD40-D45F22E689B3}"/>
                </a:ext>
              </a:extLst>
            </p:cNvPr>
            <p:cNvSpPr txBox="1"/>
            <p:nvPr/>
          </p:nvSpPr>
          <p:spPr>
            <a:xfrm>
              <a:off x="4706109" y="2252238"/>
              <a:ext cx="454588" cy="307777"/>
            </a:xfrm>
            <a:prstGeom prst="rect">
              <a:avLst/>
            </a:prstGeom>
            <a:noFill/>
          </p:spPr>
          <p:txBody>
            <a:bodyPr wrap="square">
              <a:spAutoFit/>
            </a:bodyPr>
            <a:lstStyle/>
            <a:p>
              <a:pPr algn="ctr"/>
              <a:r>
                <a:rPr lang="en-US" sz="1400" dirty="0"/>
                <a:t>S0</a:t>
              </a:r>
            </a:p>
          </p:txBody>
        </p:sp>
        <p:sp>
          <p:nvSpPr>
            <p:cNvPr id="125" name="TextBox 124">
              <a:extLst>
                <a:ext uri="{FF2B5EF4-FFF2-40B4-BE49-F238E27FC236}">
                  <a16:creationId xmlns:a16="http://schemas.microsoft.com/office/drawing/2014/main" id="{2CA5A910-6401-A56F-6072-1732CBD235E0}"/>
                </a:ext>
              </a:extLst>
            </p:cNvPr>
            <p:cNvSpPr txBox="1"/>
            <p:nvPr/>
          </p:nvSpPr>
          <p:spPr>
            <a:xfrm>
              <a:off x="4604497" y="1781999"/>
              <a:ext cx="454588" cy="307777"/>
            </a:xfrm>
            <a:prstGeom prst="rect">
              <a:avLst/>
            </a:prstGeom>
            <a:noFill/>
          </p:spPr>
          <p:txBody>
            <a:bodyPr wrap="square">
              <a:spAutoFit/>
            </a:bodyPr>
            <a:lstStyle/>
            <a:p>
              <a:pPr algn="ctr"/>
              <a:r>
                <a:rPr lang="en-US" sz="1400" dirty="0"/>
                <a:t>S1</a:t>
              </a:r>
            </a:p>
          </p:txBody>
        </p:sp>
        <p:sp>
          <p:nvSpPr>
            <p:cNvPr id="129" name="TextBox 128">
              <a:extLst>
                <a:ext uri="{FF2B5EF4-FFF2-40B4-BE49-F238E27FC236}">
                  <a16:creationId xmlns:a16="http://schemas.microsoft.com/office/drawing/2014/main" id="{3473385F-7F32-65B3-B589-4EEB42CC445E}"/>
                </a:ext>
              </a:extLst>
            </p:cNvPr>
            <p:cNvSpPr txBox="1"/>
            <p:nvPr/>
          </p:nvSpPr>
          <p:spPr>
            <a:xfrm>
              <a:off x="10342336" y="2282137"/>
              <a:ext cx="454588" cy="307777"/>
            </a:xfrm>
            <a:prstGeom prst="rect">
              <a:avLst/>
            </a:prstGeom>
            <a:noFill/>
          </p:spPr>
          <p:txBody>
            <a:bodyPr wrap="square">
              <a:spAutoFit/>
            </a:bodyPr>
            <a:lstStyle/>
            <a:p>
              <a:pPr algn="ctr"/>
              <a:r>
                <a:rPr lang="en-US" sz="1400" dirty="0"/>
                <a:t>S</a:t>
              </a:r>
            </a:p>
          </p:txBody>
        </p:sp>
        <p:cxnSp>
          <p:nvCxnSpPr>
            <p:cNvPr id="134" name="Straight Connector 133">
              <a:extLst>
                <a:ext uri="{FF2B5EF4-FFF2-40B4-BE49-F238E27FC236}">
                  <a16:creationId xmlns:a16="http://schemas.microsoft.com/office/drawing/2014/main" id="{49964F23-409C-EAB4-7BCB-B980F60E0ACA}"/>
                </a:ext>
              </a:extLst>
            </p:cNvPr>
            <p:cNvCxnSpPr>
              <a:cxnSpLocks/>
            </p:cNvCxnSpPr>
            <p:nvPr/>
          </p:nvCxnSpPr>
          <p:spPr>
            <a:xfrm>
              <a:off x="6539627" y="1774902"/>
              <a:ext cx="3986289" cy="4171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05BAC58-083B-C5D2-F1BC-C32D1440AD27}"/>
                </a:ext>
              </a:extLst>
            </p:cNvPr>
            <p:cNvSpPr txBox="1"/>
            <p:nvPr/>
          </p:nvSpPr>
          <p:spPr>
            <a:xfrm>
              <a:off x="10285027" y="5592343"/>
              <a:ext cx="542568" cy="307777"/>
            </a:xfrm>
            <a:prstGeom prst="rect">
              <a:avLst/>
            </a:prstGeom>
            <a:noFill/>
          </p:spPr>
          <p:txBody>
            <a:bodyPr wrap="square">
              <a:spAutoFit/>
            </a:bodyPr>
            <a:lstStyle/>
            <a:p>
              <a:pPr algn="ctr"/>
              <a:r>
                <a:rPr lang="en-US" sz="1400" dirty="0"/>
                <a:t>D0</a:t>
              </a:r>
            </a:p>
          </p:txBody>
        </p:sp>
        <p:cxnSp>
          <p:nvCxnSpPr>
            <p:cNvPr id="84" name="Straight Connector 83">
              <a:extLst>
                <a:ext uri="{FF2B5EF4-FFF2-40B4-BE49-F238E27FC236}">
                  <a16:creationId xmlns:a16="http://schemas.microsoft.com/office/drawing/2014/main" id="{A8E465EC-183B-0262-3D35-D0BB311B8329}"/>
                </a:ext>
              </a:extLst>
            </p:cNvPr>
            <p:cNvCxnSpPr>
              <a:cxnSpLocks/>
            </p:cNvCxnSpPr>
            <p:nvPr/>
          </p:nvCxnSpPr>
          <p:spPr>
            <a:xfrm flipV="1">
              <a:off x="2327444" y="3739338"/>
              <a:ext cx="595406" cy="471943"/>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6C79DF-FF86-29BE-B3FE-C4E2718F9ED2}"/>
                </a:ext>
              </a:extLst>
            </p:cNvPr>
            <p:cNvCxnSpPr>
              <a:cxnSpLocks/>
            </p:cNvCxnSpPr>
            <p:nvPr/>
          </p:nvCxnSpPr>
          <p:spPr>
            <a:xfrm flipH="1">
              <a:off x="2659036" y="3874745"/>
              <a:ext cx="15336" cy="76423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7A1BDCD-278B-F0F9-316F-7E0BE31A3B1F}"/>
                </a:ext>
              </a:extLst>
            </p:cNvPr>
            <p:cNvCxnSpPr>
              <a:cxnSpLocks/>
            </p:cNvCxnSpPr>
            <p:nvPr/>
          </p:nvCxnSpPr>
          <p:spPr>
            <a:xfrm flipH="1">
              <a:off x="8821920" y="3620974"/>
              <a:ext cx="5528" cy="20736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E6A35D3-1502-B1AF-5779-B5D5C0876723}"/>
                </a:ext>
              </a:extLst>
            </p:cNvPr>
            <p:cNvCxnSpPr>
              <a:cxnSpLocks/>
            </p:cNvCxnSpPr>
            <p:nvPr/>
          </p:nvCxnSpPr>
          <p:spPr>
            <a:xfrm flipH="1">
              <a:off x="7574002" y="3901738"/>
              <a:ext cx="920752" cy="719134"/>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5AFEB3D-09A5-03B1-520C-337AE786A155}"/>
                </a:ext>
              </a:extLst>
            </p:cNvPr>
            <p:cNvCxnSpPr>
              <a:cxnSpLocks/>
            </p:cNvCxnSpPr>
            <p:nvPr/>
          </p:nvCxnSpPr>
          <p:spPr>
            <a:xfrm flipH="1" flipV="1">
              <a:off x="7574847" y="4626777"/>
              <a:ext cx="872876" cy="934301"/>
            </a:xfrm>
            <a:prstGeom prst="line">
              <a:avLst/>
            </a:prstGeom>
            <a:ln w="57150">
              <a:solidFill>
                <a:srgbClr val="8C1515"/>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873B88A-F0DA-AED8-6024-759B458860C4}"/>
                </a:ext>
              </a:extLst>
            </p:cNvPr>
            <p:cNvCxnSpPr>
              <a:cxnSpLocks/>
            </p:cNvCxnSpPr>
            <p:nvPr/>
          </p:nvCxnSpPr>
          <p:spPr>
            <a:xfrm>
              <a:off x="7767134" y="4512083"/>
              <a:ext cx="1054786" cy="117490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67" name="TextBox 166">
            <a:extLst>
              <a:ext uri="{FF2B5EF4-FFF2-40B4-BE49-F238E27FC236}">
                <a16:creationId xmlns:a16="http://schemas.microsoft.com/office/drawing/2014/main" id="{E1403F6F-F9E0-71F5-3A7A-8B8613A539C8}"/>
              </a:ext>
            </a:extLst>
          </p:cNvPr>
          <p:cNvSpPr txBox="1"/>
          <p:nvPr/>
        </p:nvSpPr>
        <p:spPr>
          <a:xfrm>
            <a:off x="9234902" y="1352158"/>
            <a:ext cx="2885650" cy="646331"/>
          </a:xfrm>
          <a:prstGeom prst="rect">
            <a:avLst/>
          </a:prstGeom>
          <a:noFill/>
        </p:spPr>
        <p:txBody>
          <a:bodyPr wrap="square" rtlCol="0">
            <a:spAutoFit/>
          </a:bodyPr>
          <a:lstStyle/>
          <a:p>
            <a:r>
              <a:rPr lang="en-US" dirty="0"/>
              <a:t>Demand shift depends on </a:t>
            </a:r>
            <a:r>
              <a:rPr lang="en-US" dirty="0">
                <a:solidFill>
                  <a:srgbClr val="7030A0"/>
                </a:solidFill>
              </a:rPr>
              <a:t>elasticity of substitution</a:t>
            </a:r>
          </a:p>
        </p:txBody>
      </p:sp>
      <p:sp>
        <p:nvSpPr>
          <p:cNvPr id="169" name="Content Placeholder 2">
            <a:extLst>
              <a:ext uri="{FF2B5EF4-FFF2-40B4-BE49-F238E27FC236}">
                <a16:creationId xmlns:a16="http://schemas.microsoft.com/office/drawing/2014/main" id="{68C3C201-E325-10D0-DF5F-729CE55C4BE7}"/>
              </a:ext>
            </a:extLst>
          </p:cNvPr>
          <p:cNvSpPr>
            <a:spLocks noGrp="1"/>
          </p:cNvSpPr>
          <p:nvPr>
            <p:ph idx="1"/>
          </p:nvPr>
        </p:nvSpPr>
        <p:spPr>
          <a:xfrm>
            <a:off x="534809" y="5635904"/>
            <a:ext cx="10985730" cy="1180169"/>
          </a:xfrm>
        </p:spPr>
        <p:txBody>
          <a:bodyPr>
            <a:normAutofit fontScale="62500" lnSpcReduction="20000"/>
          </a:bodyPr>
          <a:lstStyle/>
          <a:p>
            <a:r>
              <a:rPr lang="en-US" dirty="0"/>
              <a:t>Compare </a:t>
            </a:r>
            <a:r>
              <a:rPr lang="en-US" dirty="0">
                <a:solidFill>
                  <a:srgbClr val="8C1515"/>
                </a:solidFill>
              </a:rPr>
              <a:t>initial DWL</a:t>
            </a:r>
            <a:r>
              <a:rPr lang="en-US" dirty="0"/>
              <a:t> to</a:t>
            </a:r>
            <a:r>
              <a:rPr lang="en-US" dirty="0">
                <a:solidFill>
                  <a:srgbClr val="8C1515"/>
                </a:solidFill>
              </a:rPr>
              <a:t> </a:t>
            </a:r>
            <a:r>
              <a:rPr lang="en-US" dirty="0">
                <a:solidFill>
                  <a:schemeClr val="accent1"/>
                </a:solidFill>
              </a:rPr>
              <a:t>post-tax DWL</a:t>
            </a:r>
          </a:p>
          <a:p>
            <a:r>
              <a:rPr lang="en-US" dirty="0"/>
              <a:t>E-cig tax has two effects. 1) increases surplus in e-cig market, 2) decreases it in cig market</a:t>
            </a:r>
          </a:p>
          <a:p>
            <a:r>
              <a:rPr lang="en-US" dirty="0"/>
              <a:t>If (2) outweighs (1): a tax will backfire and an </a:t>
            </a:r>
            <a:r>
              <a:rPr lang="en-US" b="1" dirty="0"/>
              <a:t>e-cig subsidy</a:t>
            </a:r>
            <a:r>
              <a:rPr lang="en-US" dirty="0"/>
              <a:t> may be optimal!</a:t>
            </a:r>
          </a:p>
          <a:p>
            <a:pPr lvl="1"/>
            <a:r>
              <a:rPr lang="en-US" dirty="0"/>
              <a:t>Plausible if substitution is large and much more overconsumption of cigs than e-cigs </a:t>
            </a:r>
          </a:p>
        </p:txBody>
      </p:sp>
      <p:sp>
        <p:nvSpPr>
          <p:cNvPr id="16" name="TextBox 15">
            <a:extLst>
              <a:ext uri="{FF2B5EF4-FFF2-40B4-BE49-F238E27FC236}">
                <a16:creationId xmlns:a16="http://schemas.microsoft.com/office/drawing/2014/main" id="{1AF2E0B6-53AB-46AB-8005-6BBB566B82AE}"/>
              </a:ext>
            </a:extLst>
          </p:cNvPr>
          <p:cNvSpPr txBox="1"/>
          <p:nvPr/>
        </p:nvSpPr>
        <p:spPr>
          <a:xfrm>
            <a:off x="9474646" y="5399567"/>
            <a:ext cx="1171297" cy="523220"/>
          </a:xfrm>
          <a:prstGeom prst="rect">
            <a:avLst/>
          </a:prstGeom>
          <a:noFill/>
        </p:spPr>
        <p:txBody>
          <a:bodyPr wrap="square" rtlCol="0">
            <a:spAutoFit/>
          </a:bodyPr>
          <a:lstStyle/>
          <a:p>
            <a:pPr algn="ctr"/>
            <a:r>
              <a:rPr lang="en-US" sz="1400" dirty="0"/>
              <a:t>Normative Demand 1</a:t>
            </a:r>
          </a:p>
        </p:txBody>
      </p:sp>
      <p:cxnSp>
        <p:nvCxnSpPr>
          <p:cNvPr id="18" name="Straight Arrow Connector 17">
            <a:extLst>
              <a:ext uri="{FF2B5EF4-FFF2-40B4-BE49-F238E27FC236}">
                <a16:creationId xmlns:a16="http://schemas.microsoft.com/office/drawing/2014/main" id="{D582F13B-18E4-CEC5-CC9D-FE271ABDA656}"/>
              </a:ext>
            </a:extLst>
          </p:cNvPr>
          <p:cNvCxnSpPr>
            <a:stCxn id="16" idx="0"/>
          </p:cNvCxnSpPr>
          <p:nvPr/>
        </p:nvCxnSpPr>
        <p:spPr>
          <a:xfrm flipH="1" flipV="1">
            <a:off x="9028867" y="5131682"/>
            <a:ext cx="1031428" cy="267885"/>
          </a:xfrm>
          <a:prstGeom prst="straightConnector1">
            <a:avLst/>
          </a:prstGeom>
          <a:ln w="571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AE7E29-6DD8-383D-1158-25B8ECC284F4}"/>
              </a:ext>
            </a:extLst>
          </p:cNvPr>
          <p:cNvCxnSpPr>
            <a:cxnSpLocks/>
            <a:endCxn id="117" idx="0"/>
          </p:cNvCxnSpPr>
          <p:nvPr/>
        </p:nvCxnSpPr>
        <p:spPr>
          <a:xfrm flipH="1" flipV="1">
            <a:off x="8827449" y="5245747"/>
            <a:ext cx="287611" cy="260095"/>
          </a:xfrm>
          <a:prstGeom prst="straightConnector1">
            <a:avLst/>
          </a:prstGeom>
          <a:ln w="571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6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9091-E8DE-F9E5-2DA2-4BE46F10A585}"/>
              </a:ext>
            </a:extLst>
          </p:cNvPr>
          <p:cNvSpPr>
            <a:spLocks noGrp="1"/>
          </p:cNvSpPr>
          <p:nvPr>
            <p:ph type="title"/>
          </p:nvPr>
        </p:nvSpPr>
        <p:spPr/>
        <p:txBody>
          <a:bodyPr>
            <a:normAutofit/>
          </a:bodyPr>
          <a:lstStyle/>
          <a:p>
            <a:r>
              <a:rPr lang="en-US" dirty="0"/>
              <a:t>Empirical evidence on substitution patterns</a:t>
            </a:r>
          </a:p>
        </p:txBody>
      </p:sp>
      <p:sp>
        <p:nvSpPr>
          <p:cNvPr id="169" name="Content Placeholder 2">
            <a:extLst>
              <a:ext uri="{FF2B5EF4-FFF2-40B4-BE49-F238E27FC236}">
                <a16:creationId xmlns:a16="http://schemas.microsoft.com/office/drawing/2014/main" id="{68C3C201-E325-10D0-DF5F-729CE55C4BE7}"/>
              </a:ext>
            </a:extLst>
          </p:cNvPr>
          <p:cNvSpPr>
            <a:spLocks noGrp="1"/>
          </p:cNvSpPr>
          <p:nvPr>
            <p:ph idx="1"/>
          </p:nvPr>
        </p:nvSpPr>
        <p:spPr>
          <a:xfrm>
            <a:off x="534809" y="1064871"/>
            <a:ext cx="10985730" cy="5751203"/>
          </a:xfrm>
        </p:spPr>
        <p:txBody>
          <a:bodyPr>
            <a:normAutofit/>
          </a:bodyPr>
          <a:lstStyle/>
          <a:p>
            <a:r>
              <a:rPr lang="en-US" dirty="0"/>
              <a:t>Previous slide assumed moderate substitution</a:t>
            </a:r>
          </a:p>
          <a:p>
            <a:pPr lvl="1"/>
            <a:r>
              <a:rPr lang="en-US" dirty="0"/>
              <a:t>If complements: conclusions go in the opposite direction!</a:t>
            </a:r>
          </a:p>
          <a:p>
            <a:pPr lvl="1"/>
            <a:r>
              <a:rPr lang="en-US" i="1" dirty="0"/>
              <a:t>Magnitude,</a:t>
            </a:r>
            <a:r>
              <a:rPr lang="en-US" dirty="0"/>
              <a:t> not just sign,</a:t>
            </a:r>
            <a:r>
              <a:rPr lang="en-US" i="1" dirty="0"/>
              <a:t> </a:t>
            </a:r>
            <a:r>
              <a:rPr lang="en-US" dirty="0"/>
              <a:t>of substitution matters for overall welfare effects </a:t>
            </a:r>
          </a:p>
          <a:p>
            <a:pPr lvl="1"/>
            <a:r>
              <a:rPr lang="en-US" dirty="0"/>
              <a:t>So let’s look at some data!</a:t>
            </a:r>
          </a:p>
          <a:p>
            <a:r>
              <a:rPr lang="en-US" dirty="0" err="1"/>
              <a:t>Allcott</a:t>
            </a:r>
            <a:r>
              <a:rPr lang="en-US" dirty="0"/>
              <a:t> and </a:t>
            </a:r>
            <a:r>
              <a:rPr lang="en-US" dirty="0" err="1"/>
              <a:t>Rafkin</a:t>
            </a:r>
            <a:r>
              <a:rPr lang="en-US" dirty="0"/>
              <a:t> (2022)</a:t>
            </a:r>
          </a:p>
          <a:p>
            <a:pPr lvl="1"/>
            <a:r>
              <a:rPr lang="en-US"/>
              <a:t>Nielsen </a:t>
            </a:r>
            <a:r>
              <a:rPr lang="en-US" dirty="0"/>
              <a:t>scanner data: prices and quantities from 27K retail stores</a:t>
            </a:r>
          </a:p>
          <a:p>
            <a:pPr lvl="1"/>
            <a:r>
              <a:rPr lang="en-US" dirty="0"/>
              <a:t>Regress cigarette sales on e-cigarette prices</a:t>
            </a:r>
          </a:p>
          <a:p>
            <a:pPr lvl="1"/>
            <a:r>
              <a:rPr lang="en-US" dirty="0"/>
              <a:t>Instrument e-cigarette price with changes in the e-cigarette tax rate</a:t>
            </a:r>
          </a:p>
        </p:txBody>
      </p:sp>
    </p:spTree>
    <p:extLst>
      <p:ext uri="{BB962C8B-B14F-4D97-AF65-F5344CB8AC3E}">
        <p14:creationId xmlns:p14="http://schemas.microsoft.com/office/powerpoint/2010/main" val="262850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11634</TotalTime>
  <Words>3366</Words>
  <Application>Microsoft Macintosh PowerPoint</Application>
  <PresentationFormat>Widescreen</PresentationFormat>
  <Paragraphs>339</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Calibri</vt:lpstr>
      <vt:lpstr>Cambria Math</vt:lpstr>
      <vt:lpstr>Source Sans Pro</vt:lpstr>
      <vt:lpstr>Wingdings</vt:lpstr>
      <vt:lpstr>Office Theme</vt:lpstr>
      <vt:lpstr>Behavioral Economics And Public Policy: Extensions</vt:lpstr>
      <vt:lpstr>Logistics</vt:lpstr>
      <vt:lpstr>Agenda</vt:lpstr>
      <vt:lpstr>Allcott and Rafkin (2022): Substitution patterns and optimal policy</vt:lpstr>
      <vt:lpstr>E-cigarette regulation</vt:lpstr>
      <vt:lpstr>When should we regulate e-cigarettes?</vt:lpstr>
      <vt:lpstr>The importance of substitution patterns</vt:lpstr>
      <vt:lpstr>If e-cigarettes and cigarettes are substitutes</vt:lpstr>
      <vt:lpstr>Empirical evidence on substitution patterns</vt:lpstr>
      <vt:lpstr>Empirical evidence on substitution patterns</vt:lpstr>
      <vt:lpstr>What’s the optimal tax rate?</vt:lpstr>
      <vt:lpstr>Monte Carlo simulations</vt:lpstr>
      <vt:lpstr>Takeaways</vt:lpstr>
      <vt:lpstr>Gabaix and Laibson (2006): Inattention and Competition</vt:lpstr>
      <vt:lpstr>A particular type of bias: inattention to add-on fees</vt:lpstr>
      <vt:lpstr>PowerPoint Presentation</vt:lpstr>
      <vt:lpstr>Inattention and Competition</vt:lpstr>
      <vt:lpstr>A model of budget airline prices</vt:lpstr>
      <vt:lpstr>Market price with hidden fees</vt:lpstr>
      <vt:lpstr>Equilibrium with hidden fees</vt:lpstr>
      <vt:lpstr>What is going on here?</vt:lpstr>
      <vt:lpstr>The curse of debiasing</vt:lpstr>
      <vt:lpstr>Takeaways</vt:lpstr>
      <vt:lpstr>Hagmann, Ho, and Loewenstein (2019): The political economy of nudges </vt:lpstr>
      <vt:lpstr>Climate Nudges</vt:lpstr>
      <vt:lpstr>Climate Nudges</vt:lpstr>
      <vt:lpstr>History of the carbon footprint</vt:lpstr>
      <vt:lpstr>Hagmann, Ho and Loewenstein (2022): Design</vt:lpstr>
      <vt:lpstr>Hagmann, Ho and Loewenstein (2022): Results</vt:lpstr>
      <vt:lpstr>Discussion</vt:lpstr>
      <vt:lpstr>Conclusion</vt:lpstr>
      <vt:lpstr>Final takeaways from this module</vt:lpstr>
      <vt:lpstr>Final takeaways from this module</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title</dc:title>
  <dc:creator>Hunt Allcott</dc:creator>
  <cp:lastModifiedBy>Matt Brown</cp:lastModifiedBy>
  <cp:revision>169</cp:revision>
  <cp:lastPrinted>2024-03-06T19:58:35Z</cp:lastPrinted>
  <dcterms:created xsi:type="dcterms:W3CDTF">2023-03-03T20:08:21Z</dcterms:created>
  <dcterms:modified xsi:type="dcterms:W3CDTF">2024-03-06T22:18:48Z</dcterms:modified>
</cp:coreProperties>
</file>